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3" d="100"/>
          <a:sy n="93" d="100"/>
        </p:scale>
        <p:origin x="71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D71695-3905-473B-806C-F1698C151B2C}" type="datetimeFigureOut">
              <a:rPr lang="ko-KR" altLang="en-US" smtClean="0"/>
              <a:t>2026-05-14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EC62AF-806D-49CF-AB98-7B594C27F5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6827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C62AF-806D-49CF-AB98-7B594C27F5A1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5089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5943600"/>
            <a:ext cx="12191695" cy="91440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852160"/>
            <a:ext cx="12191695" cy="36576"/>
          </a:xfrm>
          <a:prstGeom prst="rect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548640" y="457200"/>
            <a:ext cx="914400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4FC3F7"/>
                </a:solidFill>
                <a:latin typeface="맑은 고딕"/>
              </a:rPr>
              <a:t>AX TRANSFORMATION ROADMAP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371600"/>
            <a:ext cx="10972800" cy="12801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4200" b="1">
                <a:solidFill>
                  <a:srgbClr val="FFFFFF"/>
                </a:solidFill>
                <a:latin typeface="맑은 고딕"/>
              </a:rPr>
              <a:t>AX 도입 실현계획과</a:t>
            </a:r>
          </a:p>
          <a:p>
            <a:pPr algn="l"/>
            <a:r>
              <a:rPr sz="4200" b="1">
                <a:solidFill>
                  <a:srgbClr val="FFFFFF"/>
                </a:solidFill>
                <a:latin typeface="맑은 고딕"/>
              </a:rPr>
              <a:t>현업 부서의 사전 준비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291840"/>
            <a:ext cx="10972800" cy="5486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200" b="1" dirty="0">
                <a:solidFill>
                  <a:srgbClr val="FFB74D"/>
                </a:solidFill>
                <a:latin typeface="맑은 고딕"/>
              </a:rPr>
              <a:t>— </a:t>
            </a:r>
            <a:r>
              <a:rPr sz="2200" b="1" dirty="0" err="1">
                <a:solidFill>
                  <a:srgbClr val="FFB74D"/>
                </a:solidFill>
                <a:latin typeface="맑은 고딕"/>
              </a:rPr>
              <a:t>ExperionCrawler</a:t>
            </a:r>
            <a:r>
              <a:rPr sz="2200" b="1" dirty="0">
                <a:solidFill>
                  <a:srgbClr val="FFB74D"/>
                </a:solidFill>
                <a:latin typeface="맑은 고딕"/>
              </a:rPr>
              <a:t> </a:t>
            </a:r>
            <a:r>
              <a:rPr sz="2200" b="1" dirty="0" err="1">
                <a:solidFill>
                  <a:srgbClr val="FFB74D"/>
                </a:solidFill>
                <a:latin typeface="맑은 고딕"/>
              </a:rPr>
              <a:t>사례</a:t>
            </a:r>
            <a:r>
              <a:rPr sz="2200" b="1" dirty="0">
                <a:solidFill>
                  <a:srgbClr val="FFB74D"/>
                </a:solidFill>
                <a:latin typeface="맑은 고딕"/>
              </a:rPr>
              <a:t> </a:t>
            </a:r>
            <a:r>
              <a:rPr sz="2200" b="1" dirty="0" err="1">
                <a:solidFill>
                  <a:srgbClr val="FFB74D"/>
                </a:solidFill>
                <a:latin typeface="맑은 고딕"/>
              </a:rPr>
              <a:t>중심</a:t>
            </a:r>
            <a:r>
              <a:rPr sz="2200" b="1" dirty="0">
                <a:solidFill>
                  <a:srgbClr val="FFB74D"/>
                </a:solidFill>
                <a:latin typeface="맑은 고딕"/>
              </a:rPr>
              <a:t> —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4206240"/>
            <a:ext cx="1097280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0">
                <a:solidFill>
                  <a:srgbClr val="B8C2D9"/>
                </a:solidFill>
                <a:latin typeface="맑은 고딕"/>
              </a:rPr>
              <a:t>신규 프로젝트의 도면·문서 규칙 / 기존 자산의 RAG화 / 조직·거버넌스 관점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4937760"/>
            <a:ext cx="5029200" cy="82296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5029200"/>
            <a:ext cx="457200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1">
                <a:solidFill>
                  <a:srgbClr val="4FC3F7"/>
                </a:solidFill>
                <a:latin typeface="맑은 고딕"/>
              </a:rPr>
              <a:t>발표 대상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5257800"/>
            <a:ext cx="45720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맑은 고딕"/>
              </a:rPr>
              <a:t>임원진 · 현업 부서 · 전산팀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760720" y="4937760"/>
            <a:ext cx="5852160" cy="82296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5943600" y="5029200"/>
            <a:ext cx="548640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1">
                <a:solidFill>
                  <a:srgbClr val="4FC3F7"/>
                </a:solidFill>
                <a:latin typeface="맑은 고딕"/>
              </a:rPr>
              <a:t>작성일 / 작성자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43600" y="5257800"/>
            <a:ext cx="54864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 dirty="0">
                <a:solidFill>
                  <a:srgbClr val="FFFFFF"/>
                </a:solidFill>
                <a:latin typeface="맑은 고딕"/>
              </a:rPr>
              <a:t>2026-05-14 · </a:t>
            </a:r>
            <a:r>
              <a:rPr sz="1500" b="1" dirty="0" err="1">
                <a:solidFill>
                  <a:srgbClr val="FFFFFF"/>
                </a:solidFill>
                <a:latin typeface="맑은 고딕"/>
              </a:rPr>
              <a:t>ExperionCrawler</a:t>
            </a:r>
            <a:r>
              <a:rPr sz="1500" b="1" dirty="0">
                <a:solidFill>
                  <a:srgbClr val="FFFFFF"/>
                </a:solidFill>
                <a:latin typeface="맑은 고딕"/>
              </a:rPr>
              <a:t> Team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sz="2200" b="1">
                <a:solidFill>
                  <a:srgbClr val="0F172A"/>
                </a:solidFill>
                <a:latin typeface="맑은 고딕"/>
              </a:rPr>
              <a:t>10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17320" y="228600"/>
            <a:ext cx="731520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1">
                <a:solidFill>
                  <a:srgbClr val="4FC3F7"/>
                </a:solidFill>
                <a:latin typeface="맑은 고딕"/>
              </a:rPr>
              <a:t>SECTION 03 · FEATURES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17320" y="411480"/>
            <a:ext cx="100584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맑은 고딕"/>
              </a:rPr>
              <a:t>주요 기능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7320" y="841248"/>
            <a:ext cx="1005840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B8C2D9"/>
                </a:solidFill>
                <a:latin typeface="맑은 고딕"/>
              </a:rPr>
              <a:t>데이터 수집 / 분석 / 자연어 인터페이스 / RAG 관리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0" y="6446520"/>
            <a:ext cx="109728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/>
            <a:r>
              <a:rPr sz="1000" b="0">
                <a:solidFill>
                  <a:srgbClr val="7E8BA8"/>
                </a:solidFill>
                <a:latin typeface="맑은 고딕"/>
              </a:rPr>
              <a:t>10 / 14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6400800"/>
            <a:ext cx="11247120" cy="18288"/>
          </a:xfrm>
          <a:prstGeom prst="rect">
            <a:avLst/>
          </a:prstGeom>
          <a:solidFill>
            <a:srgbClr val="2D3D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371600"/>
            <a:ext cx="3840480" cy="237744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57200" y="1371600"/>
            <a:ext cx="73152" cy="237744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640080" y="1481328"/>
            <a:ext cx="356616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1">
                <a:solidFill>
                  <a:srgbClr val="4FC3F7"/>
                </a:solidFill>
                <a:latin typeface="맑은 고딕"/>
              </a:rPr>
              <a:t>실시간 데이터 수집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" y="1874520"/>
            <a:ext cx="3566160" cy="182880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OPC UA 구독 1,800+ 태그</a:t>
            </a:r>
          </a:p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500ms 배치 flush (DB 커넥션 1개)</a:t>
            </a:r>
          </a:p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자동 재시작 플래그 (재기동 무중단)</a:t>
            </a:r>
          </a:p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수동 추가 시 핫 추가·실패 롤백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389120" y="1371600"/>
            <a:ext cx="3840480" cy="237744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4389120" y="1371600"/>
            <a:ext cx="73152" cy="2377440"/>
          </a:xfrm>
          <a:prstGeom prst="rect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4572000" y="1481328"/>
            <a:ext cx="356616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1">
                <a:solidFill>
                  <a:srgbClr val="FFB74D"/>
                </a:solidFill>
                <a:latin typeface="맑은 고딕"/>
              </a:rPr>
              <a:t>시계열·이벤트 저장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72000" y="1874520"/>
            <a:ext cx="3566160" cy="182880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TimescaleDB hypertable</a:t>
            </a:r>
          </a:p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1분 히스토리 스냅샷</a:t>
            </a:r>
          </a:p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이벤트 히스토리 (ALARM/TRIP/NORMAL/RUN/CHANGE)</a:t>
            </a:r>
          </a:p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Fast Session 1초 샘플링 (분석용)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321040" y="1371600"/>
            <a:ext cx="3840480" cy="237744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9" name="Rectangle 18"/>
          <p:cNvSpPr/>
          <p:nvPr/>
        </p:nvSpPr>
        <p:spPr>
          <a:xfrm>
            <a:off x="8321040" y="1371600"/>
            <a:ext cx="73152" cy="2377440"/>
          </a:xfrm>
          <a:prstGeom prst="rect">
            <a:avLst/>
          </a:prstGeom>
          <a:solidFill>
            <a:srgbClr val="7CE2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8503920" y="1481328"/>
            <a:ext cx="356616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1">
                <a:solidFill>
                  <a:srgbClr val="7CE29E"/>
                </a:solidFill>
                <a:latin typeface="맑은 고딕"/>
              </a:rPr>
              <a:t>자연어 채팅 (Text-to-Action)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503920" y="1874520"/>
            <a:ext cx="3566160" cy="182880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NL2SQL 의도 라우터 (6규칙)</a:t>
            </a:r>
          </a:p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Tool-Calling 14종 자동 호출</a:t>
            </a:r>
          </a:p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툴 카드 영구 보존 (F5 새로고침)</a:t>
            </a:r>
          </a:p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시계열 미니 스파클라인 자동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57200" y="3886200"/>
            <a:ext cx="3840480" cy="237744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3" name="Rectangle 22"/>
          <p:cNvSpPr/>
          <p:nvPr/>
        </p:nvSpPr>
        <p:spPr>
          <a:xfrm>
            <a:off x="457200" y="3886200"/>
            <a:ext cx="73152" cy="237744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640080" y="3995928"/>
            <a:ext cx="356616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1">
                <a:solidFill>
                  <a:srgbClr val="4FC3F7"/>
                </a:solidFill>
                <a:latin typeface="맑은 고딕"/>
              </a:rPr>
              <a:t>RAG 지식 베이스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0080" y="4389120"/>
            <a:ext cx="3566160" cy="182880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관리자 비번 인증 (Argon2id)</a:t>
            </a:r>
          </a:p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5개 컬렉션 (계기/운전/SOP/보고서/벤더)</a:t>
            </a:r>
          </a:p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XLSX/PDF/DOCX/MD 파서</a:t>
            </a:r>
          </a:p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재인덱스·비활성·일괄삭제 관리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389120" y="3886200"/>
            <a:ext cx="3840480" cy="237744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7" name="Rectangle 26"/>
          <p:cNvSpPr/>
          <p:nvPr/>
        </p:nvSpPr>
        <p:spPr>
          <a:xfrm>
            <a:off x="4389120" y="3886200"/>
            <a:ext cx="73152" cy="2377440"/>
          </a:xfrm>
          <a:prstGeom prst="rect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4572000" y="3995928"/>
            <a:ext cx="356616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1">
                <a:solidFill>
                  <a:srgbClr val="FFB74D"/>
                </a:solidFill>
                <a:latin typeface="맑은 고딕"/>
              </a:rPr>
              <a:t>OPC UA Server (재공급)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572000" y="4389120"/>
            <a:ext cx="3566160" cy="182880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Realtime 태그 노드 노출</a:t>
            </a:r>
          </a:p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외부 SCADA/MES 가 직접 구독</a:t>
            </a:r>
          </a:p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DataType 자동 결정</a:t>
            </a:r>
          </a:p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주소 공간 동적 재구성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321040" y="3886200"/>
            <a:ext cx="3840480" cy="237744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1" name="Rectangle 30"/>
          <p:cNvSpPr/>
          <p:nvPr/>
        </p:nvSpPr>
        <p:spPr>
          <a:xfrm>
            <a:off x="8321040" y="3886200"/>
            <a:ext cx="73152" cy="2377440"/>
          </a:xfrm>
          <a:prstGeom prst="rect">
            <a:avLst/>
          </a:prstGeom>
          <a:solidFill>
            <a:srgbClr val="7CE2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8503920" y="3995928"/>
            <a:ext cx="356616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1">
                <a:solidFill>
                  <a:srgbClr val="7CE29E"/>
                </a:solidFill>
                <a:latin typeface="맑은 고딕"/>
              </a:rPr>
              <a:t>운영 대시보드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503920" y="4389120"/>
            <a:ext cx="3566160" cy="182880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노드맵 / 포인트빌더 / 이력조회</a:t>
            </a:r>
          </a:p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Fast Session 그래프</a:t>
            </a:r>
          </a:p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OPC 서버 상태 / 인증서 관리</a:t>
            </a:r>
          </a:p>
          <a:p>
            <a:pPr algn="l">
              <a:spcAft>
                <a:spcPts val="3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14개 탭 단일 웹 UI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sz="2200" b="1">
                <a:solidFill>
                  <a:srgbClr val="0F172A"/>
                </a:solidFill>
                <a:latin typeface="맑은 고딕"/>
              </a:rPr>
              <a:t>11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17320" y="228600"/>
            <a:ext cx="731520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1">
                <a:solidFill>
                  <a:srgbClr val="4FC3F7"/>
                </a:solidFill>
                <a:latin typeface="맑은 고딕"/>
              </a:rPr>
              <a:t>SECTION 03 · STATUS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17320" y="411480"/>
            <a:ext cx="100584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맑은 고딕"/>
              </a:rPr>
              <a:t>진행 현황 및 향후 계획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7320" y="841248"/>
            <a:ext cx="1005840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B8C2D9"/>
                </a:solidFill>
                <a:latin typeface="맑은 고딕"/>
              </a:rPr>
              <a:t>Phase 0~7 완료 — 다음은 P&amp;ID 자동 매핑 · BGE-M3 마이그레이션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0" y="6446520"/>
            <a:ext cx="109728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/>
            <a:r>
              <a:rPr sz="1000" b="0">
                <a:solidFill>
                  <a:srgbClr val="7E8BA8"/>
                </a:solidFill>
                <a:latin typeface="맑은 고딕"/>
              </a:rPr>
              <a:t>11 / 14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6400800"/>
            <a:ext cx="11247120" cy="18288"/>
          </a:xfrm>
          <a:prstGeom prst="rect">
            <a:avLst/>
          </a:prstGeom>
          <a:solidFill>
            <a:srgbClr val="2D3D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371600"/>
            <a:ext cx="5669280" cy="493776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57200" y="1371600"/>
            <a:ext cx="73152" cy="4937760"/>
          </a:xfrm>
          <a:prstGeom prst="rect">
            <a:avLst/>
          </a:prstGeom>
          <a:solidFill>
            <a:srgbClr val="7CE2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640080" y="1481328"/>
            <a:ext cx="539496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7CE29E"/>
                </a:solidFill>
                <a:latin typeface="맑은 고딕"/>
              </a:rPr>
              <a:t>✓ 완료된 사항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" y="1874520"/>
            <a:ext cx="5394960" cy="438912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OPC UA 통신 기반 구축 (R530 노드 브라우징)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데이터 수집 파이프라인 (Realtime/History/Fast)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TimescaleDB 시계열 최적화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Text-to-SQL 한국어 엔진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MCP 서버 통합 (Python ↔ C# Web)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인증서 자동 관리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RAG 5개 KB 컬렉션 (Phase 0~5)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보강 도구 5종 (Phase 6)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  — find_tags · query_events · active_alarms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  — summarize_events · generate_status_report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Phase 7 옵션 4종 (의도 라우터 · 요약 · 에이전트모드 · KB 청크 UI)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OPC UA 서버 기능 (외부 재공급)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309360" y="1371600"/>
            <a:ext cx="5394960" cy="493776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6309360" y="1371600"/>
            <a:ext cx="73152" cy="4937760"/>
          </a:xfrm>
          <a:prstGeom prst="rect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6492240" y="1481328"/>
            <a:ext cx="512064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FFB74D"/>
                </a:solidFill>
                <a:latin typeface="맑은 고딕"/>
              </a:rPr>
              <a:t>🚀 향후 계획 (Roadmap)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92240" y="1874520"/>
            <a:ext cx="5120640" cy="438912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P&amp;ID 도면 분석 자동화 고도화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  · DXF/PDF → 태그·심볼·라인 추출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  · 현재 1차 구현은 "안습" 수준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지능형 태그 매핑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  · P&amp;ID 태그 ↔ Experion 태그 AI 자동 매핑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고도화된 하이브리드 RAG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  · 문서 + 도면 + 실시간 데이터 합성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UI/UX 개선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  · uPlot 시각화 확장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  · 자연어 인터페이스 모바일 대응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시스템 안정화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  · 대량 수집 시 성능·예외 처리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결정 보류 : 임베딩 BGE-M3 마이그레이션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sz="2200" b="1">
                <a:solidFill>
                  <a:srgbClr val="0F172A"/>
                </a:solidFill>
                <a:latin typeface="맑은 고딕"/>
              </a:rPr>
              <a:t>12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17320" y="228600"/>
            <a:ext cx="731520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1">
                <a:solidFill>
                  <a:srgbClr val="4FC3F7"/>
                </a:solidFill>
                <a:latin typeface="맑은 고딕"/>
              </a:rPr>
              <a:t>SECTION 04 · HOW WE SOLVE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17320" y="411480"/>
            <a:ext cx="100584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맑은 고딕"/>
              </a:rPr>
              <a:t>AX 문제점 ↔ ExperionCrawler 의 보완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7320" y="841248"/>
            <a:ext cx="1005840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B8C2D9"/>
                </a:solidFill>
                <a:latin typeface="맑은 고딕"/>
              </a:rPr>
              <a:t>현업이 풀어야 할 과제마다, 플랫폼 측에서 어떻게 받쳐주는가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0" y="6446520"/>
            <a:ext cx="109728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/>
            <a:r>
              <a:rPr sz="1000" b="0">
                <a:solidFill>
                  <a:srgbClr val="7E8BA8"/>
                </a:solidFill>
                <a:latin typeface="맑은 고딕"/>
              </a:rPr>
              <a:t>12 / 14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6400800"/>
            <a:ext cx="11247120" cy="18288"/>
          </a:xfrm>
          <a:prstGeom prst="rect">
            <a:avLst/>
          </a:prstGeom>
          <a:solidFill>
            <a:srgbClr val="2D3D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371600"/>
            <a:ext cx="3840480" cy="45720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343400" y="1371600"/>
            <a:ext cx="3657600" cy="457200"/>
          </a:xfrm>
          <a:prstGeom prst="rect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46720" y="1371600"/>
            <a:ext cx="3657600" cy="457200"/>
          </a:xfrm>
          <a:prstGeom prst="rect">
            <a:avLst/>
          </a:prstGeom>
          <a:solidFill>
            <a:srgbClr val="7CE2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457200" y="1371600"/>
            <a:ext cx="3840480" cy="45720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sz="1300" b="1">
                <a:solidFill>
                  <a:srgbClr val="0F172A"/>
                </a:solidFill>
                <a:latin typeface="맑은 고딕"/>
              </a:rPr>
              <a:t>AX 도입 시 문제점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43400" y="1371600"/>
            <a:ext cx="3657600" cy="45720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sz="1300" b="1">
                <a:solidFill>
                  <a:srgbClr val="0F172A"/>
                </a:solidFill>
                <a:latin typeface="맑은 고딕"/>
              </a:rPr>
              <a:t>현업이 해야 할 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046720" y="1371600"/>
            <a:ext cx="3657600" cy="45720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sz="1300" b="1">
                <a:solidFill>
                  <a:srgbClr val="0F172A"/>
                </a:solidFill>
                <a:latin typeface="맑은 고딕"/>
              </a:rPr>
              <a:t>ExperionCrawler 의 보완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1828800"/>
            <a:ext cx="11247120" cy="713232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548640" y="1828800"/>
            <a:ext cx="3749039" cy="713232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100" b="1">
                <a:solidFill>
                  <a:srgbClr val="FFFFFF"/>
                </a:solidFill>
                <a:latin typeface="맑은 고딕"/>
              </a:rPr>
              <a:t>도면이 비표준 PDF·스캔본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34840" y="1828800"/>
            <a:ext cx="3566160" cy="713232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000" b="0">
                <a:solidFill>
                  <a:srgbClr val="B8C2D9"/>
                </a:solidFill>
                <a:latin typeface="맑은 고딕"/>
              </a:rPr>
              <a:t>Vector DXF 작성 규칙 정립</a:t>
            </a:r>
          </a:p>
          <a:p>
            <a:pPr algn="l"/>
            <a:r>
              <a:rPr sz="1000" b="0">
                <a:solidFill>
                  <a:srgbClr val="B8C2D9"/>
                </a:solidFill>
                <a:latin typeface="맑은 고딕"/>
              </a:rPr>
              <a:t>메타데이터 첫 페이지 의무화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38160" y="1828800"/>
            <a:ext cx="3566160" cy="713232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000" b="0">
                <a:solidFill>
                  <a:srgbClr val="4FC3F7"/>
                </a:solidFill>
                <a:latin typeface="맑은 고딕"/>
              </a:rPr>
              <a:t>Vision-LLM 파서로 추출</a:t>
            </a:r>
          </a:p>
          <a:p>
            <a:pPr algn="l"/>
            <a:r>
              <a:rPr sz="1000" b="0">
                <a:solidFill>
                  <a:srgbClr val="4FC3F7"/>
                </a:solidFill>
                <a:latin typeface="맑은 고딕"/>
              </a:rPr>
              <a:t>신뢰도 표시 + 사람 검증 루프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57200" y="2542032"/>
            <a:ext cx="11247120" cy="713232"/>
          </a:xfrm>
          <a:prstGeom prst="rect">
            <a:avLst/>
          </a:prstGeom>
          <a:solidFill>
            <a:srgbClr val="151E36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548640" y="2542032"/>
            <a:ext cx="3749039" cy="713232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100" b="1">
                <a:solidFill>
                  <a:srgbClr val="FFFFFF"/>
                </a:solidFill>
                <a:latin typeface="맑은 고딕"/>
              </a:rPr>
              <a:t>문서가 분산·표 캡처 이미지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434840" y="2542032"/>
            <a:ext cx="3566160" cy="713232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000" b="0">
                <a:solidFill>
                  <a:srgbClr val="B8C2D9"/>
                </a:solidFill>
                <a:latin typeface="맑은 고딕"/>
              </a:rPr>
              <a:t>표는 셀로, 헤딩 일관성</a:t>
            </a:r>
          </a:p>
          <a:p>
            <a:pPr algn="l"/>
            <a:r>
              <a:rPr sz="1000" b="0">
                <a:solidFill>
                  <a:srgbClr val="B8C2D9"/>
                </a:solidFill>
                <a:latin typeface="맑은 고딕"/>
              </a:rPr>
              <a:t>파일명 규칙 통일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138160" y="2542032"/>
            <a:ext cx="3566160" cy="713232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000" b="0">
                <a:solidFill>
                  <a:srgbClr val="4FC3F7"/>
                </a:solidFill>
                <a:latin typeface="맑은 고딕"/>
              </a:rPr>
              <a:t>XLSX/PDF/DOCX/MD 자동 파싱</a:t>
            </a:r>
          </a:p>
          <a:p>
            <a:pPr algn="l"/>
            <a:r>
              <a:rPr sz="1000" b="0">
                <a:solidFill>
                  <a:srgbClr val="4FC3F7"/>
                </a:solidFill>
                <a:latin typeface="맑은 고딕"/>
              </a:rPr>
              <a:t>5개 KB 컬렉션 분류 인덱싱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57200" y="3255264"/>
            <a:ext cx="11247120" cy="713232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548640" y="3255264"/>
            <a:ext cx="3749039" cy="713232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100" b="1">
                <a:solidFill>
                  <a:srgbClr val="FFFFFF"/>
                </a:solidFill>
                <a:latin typeface="맑은 고딕"/>
              </a:rPr>
              <a:t>태그 명명 규칙 부재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434840" y="3255264"/>
            <a:ext cx="3566160" cy="713232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000" b="0">
                <a:solidFill>
                  <a:srgbClr val="B8C2D9"/>
                </a:solidFill>
                <a:latin typeface="맑은 고딕"/>
              </a:rPr>
              <a:t>Tag Naming Convention 사전 정의</a:t>
            </a:r>
          </a:p>
          <a:p>
            <a:pPr algn="l"/>
            <a:r>
              <a:rPr sz="1000" b="0">
                <a:solidFill>
                  <a:srgbClr val="B8C2D9"/>
                </a:solidFill>
                <a:latin typeface="맑은 고딕"/>
              </a:rPr>
              <a:t>SOT 지정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138160" y="3255264"/>
            <a:ext cx="3566160" cy="713232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000" b="0">
                <a:solidFill>
                  <a:srgbClr val="4FC3F7"/>
                </a:solidFill>
                <a:latin typeface="맑은 고딕"/>
              </a:rPr>
              <a:t>find_tags 도구 · v_tag_summary 뷰</a:t>
            </a:r>
          </a:p>
          <a:p>
            <a:pPr algn="l"/>
            <a:r>
              <a:rPr sz="1000" b="0">
                <a:solidFill>
                  <a:srgbClr val="4FC3F7"/>
                </a:solidFill>
                <a:latin typeface="맑은 고딕"/>
              </a:rPr>
              <a:t>자연어로 태그 검색 가능</a:t>
            </a:r>
          </a:p>
        </p:txBody>
      </p:sp>
      <p:sp>
        <p:nvSpPr>
          <p:cNvPr id="28" name="Rectangle 27"/>
          <p:cNvSpPr/>
          <p:nvPr/>
        </p:nvSpPr>
        <p:spPr>
          <a:xfrm>
            <a:off x="457200" y="3968496"/>
            <a:ext cx="11247120" cy="713232"/>
          </a:xfrm>
          <a:prstGeom prst="rect">
            <a:avLst/>
          </a:prstGeom>
          <a:solidFill>
            <a:srgbClr val="151E36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548640" y="3968496"/>
            <a:ext cx="3749039" cy="713232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100" b="1">
                <a:solidFill>
                  <a:srgbClr val="FFFFFF"/>
                </a:solidFill>
                <a:latin typeface="맑은 고딕"/>
              </a:rPr>
              <a:t>알람 폭주·교대 보고서 작성 부담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434840" y="3968496"/>
            <a:ext cx="3566160" cy="713232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000" b="0">
                <a:solidFill>
                  <a:srgbClr val="B8C2D9"/>
                </a:solidFill>
                <a:latin typeface="맑은 고딕"/>
              </a:rPr>
              <a:t>Alarm Philosophy 정렬</a:t>
            </a:r>
          </a:p>
          <a:p>
            <a:pPr algn="l"/>
            <a:r>
              <a:rPr sz="1000" b="0">
                <a:solidFill>
                  <a:srgbClr val="B8C2D9"/>
                </a:solidFill>
                <a:latin typeface="맑은 고딕"/>
              </a:rPr>
              <a:t>SOP 디지털화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138160" y="3968496"/>
            <a:ext cx="3566160" cy="713232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000" b="0">
                <a:solidFill>
                  <a:srgbClr val="4FC3F7"/>
                </a:solidFill>
                <a:latin typeface="맑은 고딕"/>
              </a:rPr>
              <a:t>active_alarms · summarize_events</a:t>
            </a:r>
          </a:p>
          <a:p>
            <a:pPr algn="l"/>
            <a:r>
              <a:rPr sz="1000" b="0">
                <a:solidFill>
                  <a:srgbClr val="4FC3F7"/>
                </a:solidFill>
                <a:latin typeface="맑은 고딕"/>
              </a:rPr>
              <a:t>generate_status_report 도구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57200" y="4681728"/>
            <a:ext cx="11247120" cy="713232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548640" y="4681728"/>
            <a:ext cx="3749039" cy="713232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100" b="1">
                <a:solidFill>
                  <a:srgbClr val="FFFFFF"/>
                </a:solidFill>
                <a:latin typeface="맑은 고딕"/>
              </a:rPr>
              <a:t>운전원 지식이 사람에 갇힘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434840" y="4681728"/>
            <a:ext cx="3566160" cy="713232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000" b="0">
                <a:solidFill>
                  <a:srgbClr val="B8C2D9"/>
                </a:solidFill>
                <a:latin typeface="맑은 고딕"/>
              </a:rPr>
              <a:t>디지털 챔피언 지정</a:t>
            </a:r>
          </a:p>
          <a:p>
            <a:pPr algn="l"/>
            <a:r>
              <a:rPr sz="1000" b="0">
                <a:solidFill>
                  <a:srgbClr val="B8C2D9"/>
                </a:solidFill>
                <a:latin typeface="맑은 고딕"/>
              </a:rPr>
              <a:t>Q&amp;A 자산화 문화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138160" y="4681728"/>
            <a:ext cx="3566160" cy="713232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000" b="0">
                <a:solidFill>
                  <a:srgbClr val="4FC3F7"/>
                </a:solidFill>
                <a:latin typeface="맑은 고딕"/>
              </a:rPr>
              <a:t>채팅 로그·툴 카드 영구 보존</a:t>
            </a:r>
          </a:p>
          <a:p>
            <a:pPr algn="l"/>
            <a:r>
              <a:rPr sz="1000" b="0">
                <a:solidFill>
                  <a:srgbClr val="4FC3F7"/>
                </a:solidFill>
                <a:latin typeface="맑은 고딕"/>
              </a:rPr>
              <a:t>KB 자유 업로드 + 자동 인덱싱</a:t>
            </a:r>
          </a:p>
        </p:txBody>
      </p:sp>
      <p:sp>
        <p:nvSpPr>
          <p:cNvPr id="36" name="Rectangle 35"/>
          <p:cNvSpPr/>
          <p:nvPr/>
        </p:nvSpPr>
        <p:spPr>
          <a:xfrm>
            <a:off x="457200" y="5394960"/>
            <a:ext cx="11247120" cy="713232"/>
          </a:xfrm>
          <a:prstGeom prst="rect">
            <a:avLst/>
          </a:prstGeom>
          <a:solidFill>
            <a:srgbClr val="151E36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7" name="TextBox 36"/>
          <p:cNvSpPr txBox="1"/>
          <p:nvPr/>
        </p:nvSpPr>
        <p:spPr>
          <a:xfrm>
            <a:off x="548640" y="5394960"/>
            <a:ext cx="3749039" cy="713232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100" b="1">
                <a:solidFill>
                  <a:srgbClr val="FFFFFF"/>
                </a:solidFill>
                <a:latin typeface="맑은 고딕"/>
              </a:rPr>
              <a:t>외부 시스템 연계 단절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434840" y="5394960"/>
            <a:ext cx="3566160" cy="713232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000" b="0">
                <a:solidFill>
                  <a:srgbClr val="B8C2D9"/>
                </a:solidFill>
                <a:latin typeface="맑은 고딕"/>
              </a:rPr>
              <a:t>데이터 표준 인터페이스 합의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138160" y="5394960"/>
            <a:ext cx="3566160" cy="713232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000" b="0">
                <a:solidFill>
                  <a:srgbClr val="4FC3F7"/>
                </a:solidFill>
                <a:latin typeface="맑은 고딕"/>
              </a:rPr>
              <a:t>OPC UA Server 기능으로 재공급</a:t>
            </a:r>
          </a:p>
          <a:p>
            <a:pPr algn="l"/>
            <a:r>
              <a:rPr sz="1000" b="0">
                <a:solidFill>
                  <a:srgbClr val="4FC3F7"/>
                </a:solidFill>
                <a:latin typeface="맑은 고딕"/>
              </a:rPr>
              <a:t>MCP Tool API 외부 노출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sz="2200" b="1">
                <a:solidFill>
                  <a:srgbClr val="0F172A"/>
                </a:solidFill>
                <a:latin typeface="맑은 고딕"/>
              </a:rPr>
              <a:t>13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17320" y="228600"/>
            <a:ext cx="731520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1">
                <a:solidFill>
                  <a:srgbClr val="4FC3F7"/>
                </a:solidFill>
                <a:latin typeface="맑은 고딕"/>
              </a:rPr>
              <a:t>SECTION 05 · MY TAKE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17320" y="411480"/>
            <a:ext cx="100584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맑은 고딕"/>
              </a:rPr>
              <a:t>의견 및 제안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7320" y="841248"/>
            <a:ext cx="1005840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B8C2D9"/>
                </a:solidFill>
                <a:latin typeface="맑은 고딕"/>
              </a:rPr>
              <a:t>기술 구현자가 본 "진짜 막히는 곳"과 "빠른 승리"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0" y="6446520"/>
            <a:ext cx="109728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/>
            <a:r>
              <a:rPr sz="1000" b="0">
                <a:solidFill>
                  <a:srgbClr val="7E8BA8"/>
                </a:solidFill>
                <a:latin typeface="맑은 고딕"/>
              </a:rPr>
              <a:t>13 / 14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6400800"/>
            <a:ext cx="11247120" cy="18288"/>
          </a:xfrm>
          <a:prstGeom prst="rect">
            <a:avLst/>
          </a:prstGeom>
          <a:solidFill>
            <a:srgbClr val="2D3D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371600"/>
            <a:ext cx="5669280" cy="237744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57200" y="1371600"/>
            <a:ext cx="73152" cy="237744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640080" y="1481328"/>
            <a:ext cx="539496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4FC3F7"/>
                </a:solidFill>
                <a:latin typeface="맑은 고딕"/>
              </a:rPr>
              <a:t>🏆 Quick Wins — 3개월 안에 가능한 성과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" y="1874520"/>
            <a:ext cx="5394960" cy="182880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교대 보고서 자동 작성 (generate_status_report 즉시 활용)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알람 폭주 분석 (active_alarms + summarize_events)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현업 SOP/Alarm List 5개 우선 KB 업로드 → 채팅 활용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운전원 Q&amp;A 로그를 매주 KB로 환원 → 신입 교육 자산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57200" y="3840480"/>
            <a:ext cx="5669280" cy="246888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457200" y="3840480"/>
            <a:ext cx="73152" cy="2468880"/>
          </a:xfrm>
          <a:prstGeom prst="rect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640080" y="3950208"/>
            <a:ext cx="539496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FFB74D"/>
                </a:solidFill>
                <a:latin typeface="맑은 고딕"/>
              </a:rPr>
              <a:t>⚠ 진짜 막히는 곳 (솔직한 의견)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0080" y="4343400"/>
            <a:ext cx="5394960" cy="192024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도면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자산화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—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도구가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아니라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"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누가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책임지고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정리하느냐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"</a:t>
            </a:r>
          </a:p>
          <a:p>
            <a:pPr algn="l">
              <a:spcAft>
                <a:spcPts val="3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현업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KPI에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데이터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품질이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안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들어가면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결국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방치됨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3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LLM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환각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사고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시 "AI 탓" vs "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운전원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탓"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책임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매트릭스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필요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3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온프레미스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GPU 1대로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동시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사용자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한계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→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단계적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증설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계획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3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RAG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임베딩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BGE-M3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마이그레이션은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"한 번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정확도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확정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후"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309360" y="1371600"/>
            <a:ext cx="5394960" cy="493776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9" name="Rectangle 18"/>
          <p:cNvSpPr/>
          <p:nvPr/>
        </p:nvSpPr>
        <p:spPr>
          <a:xfrm>
            <a:off x="6309360" y="1371600"/>
            <a:ext cx="73152" cy="4937760"/>
          </a:xfrm>
          <a:prstGeom prst="rect">
            <a:avLst/>
          </a:prstGeom>
          <a:solidFill>
            <a:srgbClr val="7CE2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6492240" y="1481328"/>
            <a:ext cx="512064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7CE29E"/>
                </a:solidFill>
                <a:latin typeface="맑은 고딕"/>
              </a:rPr>
              <a:t>💡 3가지 핵심 제안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92240" y="1874520"/>
            <a:ext cx="5120640" cy="438912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[1] "디지털 챔피언" 제도 신설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    · 각 현업 부서당 1–2명, 격주 정례 미팅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    · 도면·문서·태그의 데이터 오너 역할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[2] 데이터 품질 KPI 의무화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    · 부서 평가 항목에 "디지털 자산 정합성" 포함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    · MoC(변경관리) 절차에 "디지털 자산 동기화" 의무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[3] "파일럿 → 확산" 단계적 도입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    · 1개 유닛/공정에서 6개월 파일럿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    · 정량 효과 측정 후 타 유닛 확산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    · 한 번에 전 공장 적용 = 실패의 지름길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👉 ExperionCrawler 는 도구 — 사람·프로세스가 함께 정렬되어야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    Level 3 (AI 보조 의사결정) 진입 가능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286000"/>
            <a:ext cx="12191695" cy="2286000"/>
          </a:xfrm>
          <a:prstGeom prst="rect">
            <a:avLst/>
          </a:prstGeom>
          <a:solidFill>
            <a:srgbClr val="1B26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2286000"/>
            <a:ext cx="12191695" cy="54864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4517136"/>
            <a:ext cx="12191695" cy="54864"/>
          </a:xfrm>
          <a:prstGeom prst="rect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548640" y="2514600"/>
            <a:ext cx="109728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400" b="1">
                <a:solidFill>
                  <a:srgbClr val="4FC3F7"/>
                </a:solidFill>
                <a:latin typeface="맑은 고딕"/>
              </a:rPr>
              <a:t>THANK YOU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880360"/>
            <a:ext cx="10972800" cy="590931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lang="en-US" sz="3600" b="1" dirty="0">
                <a:solidFill>
                  <a:srgbClr val="FFFFFF"/>
                </a:solidFill>
                <a:latin typeface="맑은 고딕"/>
              </a:rPr>
              <a:t>AI </a:t>
            </a:r>
            <a:r>
              <a:rPr lang="ko-KR" altLang="en-US" sz="3600" b="1" dirty="0">
                <a:solidFill>
                  <a:srgbClr val="FFFFFF"/>
                </a:solidFill>
                <a:latin typeface="맑은 고딕"/>
              </a:rPr>
              <a:t>시대</a:t>
            </a:r>
            <a:r>
              <a:rPr lang="en-US" altLang="ko-KR" sz="3600" b="1" dirty="0">
                <a:solidFill>
                  <a:srgbClr val="FFFFFF"/>
                </a:solidFill>
                <a:latin typeface="맑은 고딕"/>
              </a:rPr>
              <a:t>, </a:t>
            </a:r>
            <a:r>
              <a:rPr sz="3600" b="1" dirty="0" err="1">
                <a:solidFill>
                  <a:srgbClr val="FFFFFF"/>
                </a:solidFill>
                <a:latin typeface="맑은 고딕"/>
              </a:rPr>
              <a:t>사람이</a:t>
            </a:r>
            <a:r>
              <a:rPr sz="3600" b="1" dirty="0">
                <a:solidFill>
                  <a:srgbClr val="FFFFFF"/>
                </a:solidFill>
                <a:latin typeface="맑은 고딕"/>
              </a:rPr>
              <a:t> </a:t>
            </a:r>
            <a:r>
              <a:rPr lang="ko-KR" altLang="en-US" sz="3600" b="1" dirty="0">
                <a:solidFill>
                  <a:srgbClr val="FFFFFF"/>
                </a:solidFill>
                <a:latin typeface="맑은 고딕"/>
              </a:rPr>
              <a:t>준비</a:t>
            </a:r>
            <a:r>
              <a:rPr sz="3600" b="1" dirty="0" err="1">
                <a:solidFill>
                  <a:srgbClr val="FFFFFF"/>
                </a:solidFill>
                <a:latin typeface="맑은 고딕"/>
              </a:rPr>
              <a:t>되면</a:t>
            </a:r>
            <a:r>
              <a:rPr sz="3600" b="1" dirty="0">
                <a:solidFill>
                  <a:srgbClr val="FFFFFF"/>
                </a:solidFill>
                <a:latin typeface="맑은 고딕"/>
              </a:rPr>
              <a:t>, </a:t>
            </a:r>
            <a:r>
              <a:rPr sz="3600" b="1" dirty="0" err="1">
                <a:solidFill>
                  <a:srgbClr val="FFFFFF"/>
                </a:solidFill>
                <a:latin typeface="맑은 고딕"/>
              </a:rPr>
              <a:t>기술은</a:t>
            </a:r>
            <a:r>
              <a:rPr sz="3600" b="1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3600" b="1" dirty="0" err="1">
                <a:solidFill>
                  <a:srgbClr val="FFFFFF"/>
                </a:solidFill>
                <a:latin typeface="맑은 고딕"/>
              </a:rPr>
              <a:t>따라온다</a:t>
            </a:r>
            <a:r>
              <a:rPr sz="3600" b="1" dirty="0">
                <a:solidFill>
                  <a:srgbClr val="FFFFFF"/>
                </a:solidFill>
                <a:latin typeface="맑은 고딕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794760"/>
            <a:ext cx="10972800" cy="283154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lang="ko-KR" altLang="en-US" sz="1600" b="0" dirty="0">
                <a:solidFill>
                  <a:srgbClr val="FFB74D"/>
                </a:solidFill>
                <a:latin typeface="맑은 고딕"/>
              </a:rPr>
              <a:t>시작하지 않으면</a:t>
            </a:r>
            <a:r>
              <a:rPr lang="en-US" altLang="ko-KR" sz="1600" b="0" dirty="0">
                <a:solidFill>
                  <a:srgbClr val="FFB74D"/>
                </a:solidFill>
                <a:latin typeface="맑은 고딕"/>
              </a:rPr>
              <a:t>, </a:t>
            </a:r>
            <a:r>
              <a:rPr lang="ko-KR" altLang="en-US" sz="1600" dirty="0">
                <a:solidFill>
                  <a:srgbClr val="FFB74D"/>
                </a:solidFill>
                <a:latin typeface="맑은 고딕"/>
              </a:rPr>
              <a:t>끝낼 수 도 없다</a:t>
            </a:r>
            <a:r>
              <a:rPr sz="1600" b="0" dirty="0">
                <a:solidFill>
                  <a:srgbClr val="FFB74D"/>
                </a:solidFill>
                <a:latin typeface="맑은 고딕"/>
              </a:rPr>
              <a:t> — </a:t>
            </a:r>
            <a:r>
              <a:rPr lang="en-US" sz="1600" dirty="0">
                <a:solidFill>
                  <a:srgbClr val="FFB74D"/>
                </a:solidFill>
                <a:latin typeface="맑은 고딕"/>
              </a:rPr>
              <a:t>AX Frontier ! </a:t>
            </a:r>
            <a:r>
              <a:rPr lang="ko-KR" altLang="en-US" sz="1600" dirty="0">
                <a:solidFill>
                  <a:srgbClr val="FFB74D"/>
                </a:solidFill>
                <a:latin typeface="맑은 고딕"/>
              </a:rPr>
              <a:t>㈜</a:t>
            </a:r>
            <a:r>
              <a:rPr lang="ko-KR" altLang="en-US" sz="1600" dirty="0" err="1">
                <a:solidFill>
                  <a:srgbClr val="FFB74D"/>
                </a:solidFill>
                <a:latin typeface="맑은 고딕"/>
              </a:rPr>
              <a:t>동진쎄미켐</a:t>
            </a:r>
            <a:r>
              <a:rPr sz="1600" b="0" dirty="0">
                <a:solidFill>
                  <a:srgbClr val="FFB74D"/>
                </a:solidFill>
                <a:latin typeface="맑은 고딕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120640"/>
            <a:ext cx="1097280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2000" b="1">
                <a:solidFill>
                  <a:srgbClr val="4FC3F7"/>
                </a:solidFill>
                <a:latin typeface="맑은 고딕"/>
              </a:rPr>
              <a:t>Q &amp; 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5486400"/>
            <a:ext cx="1097280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200" b="0">
                <a:solidFill>
                  <a:srgbClr val="B8C2D9"/>
                </a:solidFill>
                <a:latin typeface="맑은 고딕"/>
              </a:rPr>
              <a:t>ExperionCrawler Team · 2026-05-14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sz="2200" b="1">
                <a:solidFill>
                  <a:srgbClr val="0F172A"/>
                </a:solidFill>
                <a:latin typeface="맑은 고딕"/>
              </a:rPr>
              <a:t>02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17320" y="228600"/>
            <a:ext cx="731520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1">
                <a:solidFill>
                  <a:srgbClr val="4FC3F7"/>
                </a:solidFill>
                <a:latin typeface="맑은 고딕"/>
              </a:rPr>
              <a:t>SECTION 01 · WHY AX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17320" y="411480"/>
            <a:ext cx="100584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맑은 고딕"/>
              </a:rPr>
              <a:t>AX 도입의 필연성 및 효율성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7320" y="841248"/>
            <a:ext cx="1005840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B8C2D9"/>
                </a:solidFill>
                <a:latin typeface="맑은 고딕"/>
              </a:rPr>
              <a:t>DX를 넘어 AI 기반 자율운영으로 — 더 이상 선택이 아닌 생존의 문제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0" y="6446520"/>
            <a:ext cx="109728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/>
            <a:r>
              <a:rPr sz="1000" b="0">
                <a:solidFill>
                  <a:srgbClr val="7E8BA8"/>
                </a:solidFill>
                <a:latin typeface="맑은 고딕"/>
              </a:rPr>
              <a:t>2 / 14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6400800"/>
            <a:ext cx="11247120" cy="18288"/>
          </a:xfrm>
          <a:prstGeom prst="rect">
            <a:avLst/>
          </a:prstGeom>
          <a:solidFill>
            <a:srgbClr val="2D3D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371600"/>
            <a:ext cx="5577840" cy="237744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57200" y="1371600"/>
            <a:ext cx="73152" cy="237744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640080" y="1481328"/>
            <a:ext cx="530352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4FC3F7"/>
                </a:solidFill>
                <a:latin typeface="맑은 고딕"/>
              </a:rPr>
              <a:t>왜 지금 AX인가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" y="1874520"/>
            <a:ext cx="5303520" cy="182880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300">
                <a:solidFill>
                  <a:srgbClr val="FFFFFF"/>
                </a:solidFill>
                <a:latin typeface="맑은 고딕"/>
              </a:rPr>
              <a:t>• 숙련 운전원의 은퇴·인력 공백을 데이터·AI로 대체해야 함</a:t>
            </a:r>
          </a:p>
          <a:p>
            <a:pPr algn="l">
              <a:spcAft>
                <a:spcPts val="300"/>
              </a:spcAft>
            </a:pPr>
            <a:r>
              <a:rPr sz="1300">
                <a:solidFill>
                  <a:srgbClr val="FFFFFF"/>
                </a:solidFill>
                <a:latin typeface="맑은 고딕"/>
              </a:rPr>
              <a:t>• 안전·환경 규제 강화 → 사후 대응이 아닌 예지/사전 대응 필요</a:t>
            </a:r>
          </a:p>
          <a:p>
            <a:pPr algn="l">
              <a:spcAft>
                <a:spcPts val="300"/>
              </a:spcAft>
            </a:pPr>
            <a:r>
              <a:rPr sz="1300">
                <a:solidFill>
                  <a:srgbClr val="FFFFFF"/>
                </a:solidFill>
                <a:latin typeface="맑은 고딕"/>
              </a:rPr>
              <a:t>• 탄소·에너지 효율 KPI 도달은 사람 경험만으로 불가능</a:t>
            </a:r>
          </a:p>
          <a:p>
            <a:pPr algn="l">
              <a:spcAft>
                <a:spcPts val="300"/>
              </a:spcAft>
            </a:pPr>
            <a:r>
              <a:rPr sz="1300">
                <a:solidFill>
                  <a:srgbClr val="FFFFFF"/>
                </a:solidFill>
                <a:latin typeface="맑은 고딕"/>
              </a:rPr>
              <a:t>• 경쟁사가 이미 데이터·AI 자산화에 착수 — 격차가 누적됨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57200" y="3840480"/>
            <a:ext cx="5577840" cy="246888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457200" y="3840480"/>
            <a:ext cx="73152" cy="2468880"/>
          </a:xfrm>
          <a:prstGeom prst="rect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640080" y="3950208"/>
            <a:ext cx="530352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FFB74D"/>
                </a:solidFill>
                <a:latin typeface="맑은 고딕"/>
              </a:rPr>
              <a:t>DX → AX 진화 단계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0080" y="4343400"/>
            <a:ext cx="5303520" cy="1141851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Level 1 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데이터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수집·가시화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(</a:t>
            </a:r>
            <a:r>
              <a:rPr lang="en-US" sz="1200" dirty="0">
                <a:solidFill>
                  <a:srgbClr val="FFFFFF"/>
                </a:solidFill>
                <a:latin typeface="맑은 고딕"/>
              </a:rPr>
              <a:t>DCS, 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SCADA, Historian)</a:t>
            </a:r>
          </a:p>
          <a:p>
            <a:pPr algn="l">
              <a:spcAft>
                <a:spcPts val="3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Level 2 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데이터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통합·분석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(BI, Dashboard)</a:t>
            </a:r>
          </a:p>
          <a:p>
            <a:pPr algn="l">
              <a:spcAft>
                <a:spcPts val="3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Level 3  AI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보조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의사결정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(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예지정비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,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이상감지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)</a:t>
            </a:r>
          </a:p>
          <a:p>
            <a:pPr algn="l">
              <a:spcAft>
                <a:spcPts val="3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Level 4 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자율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운전·자율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최적화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(Closed-loop AI)</a:t>
            </a:r>
          </a:p>
          <a:p>
            <a:pPr algn="l">
              <a:spcAft>
                <a:spcPts val="3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👉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ExperionCrawler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목표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: Level 2 → Level 3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진입</a:t>
            </a:r>
            <a:endParaRPr sz="1200" dirty="0">
              <a:solidFill>
                <a:srgbClr val="FFFFFF"/>
              </a:solidFill>
              <a:latin typeface="맑은 고딕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309360" y="1371600"/>
            <a:ext cx="2651760" cy="128016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6309360" y="1508760"/>
            <a:ext cx="2651760" cy="64008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3200" b="1">
                <a:solidFill>
                  <a:srgbClr val="4FC3F7"/>
                </a:solidFill>
                <a:latin typeface="맑은 고딕"/>
              </a:rPr>
              <a:t>↓ 30–50%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09360" y="2194560"/>
            <a:ext cx="265176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100" b="0">
                <a:solidFill>
                  <a:srgbClr val="B8C2D9"/>
                </a:solidFill>
                <a:latin typeface="맑은 고딕"/>
              </a:rPr>
              <a:t>이상 감지 시간 단축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052560" y="1371600"/>
            <a:ext cx="2651760" cy="128016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9052560" y="1508760"/>
            <a:ext cx="2651760" cy="64008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3200" b="1">
                <a:solidFill>
                  <a:srgbClr val="7CE29E"/>
                </a:solidFill>
                <a:latin typeface="맑은 고딕"/>
              </a:rPr>
              <a:t>↑ 10–20%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052560" y="2194560"/>
            <a:ext cx="265176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100" b="0">
                <a:solidFill>
                  <a:srgbClr val="B8C2D9"/>
                </a:solidFill>
                <a:latin typeface="맑은 고딕"/>
              </a:rPr>
              <a:t>설비 가동률 향상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09360" y="2743200"/>
            <a:ext cx="2651760" cy="128016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6309360" y="2880360"/>
            <a:ext cx="2651760" cy="64008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3200" b="1">
                <a:solidFill>
                  <a:srgbClr val="FFB74D"/>
                </a:solidFill>
                <a:latin typeface="맑은 고딕"/>
              </a:rPr>
              <a:t>↓ 40%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309360" y="3566160"/>
            <a:ext cx="265176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100" b="0">
                <a:solidFill>
                  <a:srgbClr val="B8C2D9"/>
                </a:solidFill>
                <a:latin typeface="맑은 고딕"/>
              </a:rPr>
              <a:t>교대 보고서 작성 시간</a:t>
            </a:r>
          </a:p>
        </p:txBody>
      </p:sp>
      <p:sp>
        <p:nvSpPr>
          <p:cNvPr id="27" name="Rectangle 26"/>
          <p:cNvSpPr/>
          <p:nvPr/>
        </p:nvSpPr>
        <p:spPr>
          <a:xfrm>
            <a:off x="9052560" y="2743200"/>
            <a:ext cx="2651760" cy="128016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9052560" y="2880360"/>
            <a:ext cx="2651760" cy="64008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3200" b="1">
                <a:solidFill>
                  <a:srgbClr val="4FC3F7"/>
                </a:solidFill>
                <a:latin typeface="맑은 고딕"/>
              </a:rPr>
              <a:t>↑ 3–5×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052560" y="3566160"/>
            <a:ext cx="265176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100" b="0">
                <a:solidFill>
                  <a:srgbClr val="B8C2D9"/>
                </a:solidFill>
                <a:latin typeface="맑은 고딕"/>
              </a:rPr>
              <a:t>신입 운전원 학습 속도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309360" y="4206240"/>
            <a:ext cx="5394960" cy="2103120"/>
          </a:xfrm>
          <a:prstGeom prst="rect">
            <a:avLst/>
          </a:prstGeom>
          <a:solidFill>
            <a:srgbClr val="1B263F"/>
          </a:solidFill>
          <a:ln w="9525">
            <a:solidFill>
              <a:srgbClr val="4FC3F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6492240" y="4343400"/>
            <a:ext cx="512064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1">
                <a:solidFill>
                  <a:srgbClr val="4FC3F7"/>
                </a:solidFill>
                <a:latin typeface="맑은 고딕"/>
              </a:rPr>
              <a:t>핵심 메시지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492240" y="4663440"/>
            <a:ext cx="5120640" cy="164592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AX는 IT 부서만의 과제가 아니다 — 현업의 "입력 자산" 품질이 성패를 좌우</a:t>
            </a:r>
          </a:p>
          <a:p>
            <a:pPr algn="l">
              <a:spcAft>
                <a:spcPts val="4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AI는 마법이 아니다 — 도면·문서·태그가 정돈된 만큼만 동작</a:t>
            </a:r>
          </a:p>
          <a:p>
            <a:pPr algn="l">
              <a:spcAft>
                <a:spcPts val="4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지금 시작하지 않으면 5년 뒤 격차는 따라잡을 수 없음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sz="2200" b="1">
                <a:solidFill>
                  <a:srgbClr val="0F172A"/>
                </a:solidFill>
                <a:latin typeface="맑은 고딕"/>
              </a:rPr>
              <a:t>03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17320" y="228600"/>
            <a:ext cx="731520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1">
                <a:solidFill>
                  <a:srgbClr val="4FC3F7"/>
                </a:solidFill>
                <a:latin typeface="맑은 고딕"/>
              </a:rPr>
              <a:t>SECTION 02 · PREPARE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17320" y="411480"/>
            <a:ext cx="100584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400" b="1" dirty="0" err="1">
                <a:solidFill>
                  <a:srgbClr val="FFFFFF"/>
                </a:solidFill>
                <a:latin typeface="맑은 고딕"/>
              </a:rPr>
              <a:t>현업</a:t>
            </a:r>
            <a:r>
              <a:rPr sz="2400" b="1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2400" b="1" dirty="0" err="1">
                <a:solidFill>
                  <a:srgbClr val="FFFFFF"/>
                </a:solidFill>
                <a:latin typeface="맑은 고딕"/>
              </a:rPr>
              <a:t>부서가</a:t>
            </a:r>
            <a:r>
              <a:rPr sz="2400" b="1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2400" b="1" dirty="0" err="1">
                <a:solidFill>
                  <a:srgbClr val="FFFFFF"/>
                </a:solidFill>
                <a:latin typeface="맑은 고딕"/>
              </a:rPr>
              <a:t>사전에</a:t>
            </a:r>
            <a:r>
              <a:rPr sz="2400" b="1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2400" b="1" dirty="0" err="1">
                <a:solidFill>
                  <a:srgbClr val="FFFFFF"/>
                </a:solidFill>
                <a:latin typeface="맑은 고딕"/>
              </a:rPr>
              <a:t>준비해야</a:t>
            </a:r>
            <a:r>
              <a:rPr sz="2400" b="1" dirty="0">
                <a:solidFill>
                  <a:srgbClr val="FFFFFF"/>
                </a:solidFill>
                <a:latin typeface="맑은 고딕"/>
              </a:rPr>
              <a:t> 할 것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7320" y="841248"/>
            <a:ext cx="10058400" cy="221599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 dirty="0" err="1">
                <a:solidFill>
                  <a:srgbClr val="B8C2D9"/>
                </a:solidFill>
                <a:latin typeface="맑은 고딕"/>
              </a:rPr>
              <a:t>전산팀이</a:t>
            </a:r>
            <a:r>
              <a:rPr sz="1200" b="0" dirty="0">
                <a:solidFill>
                  <a:srgbClr val="B8C2D9"/>
                </a:solidFill>
                <a:latin typeface="맑은 고딕"/>
              </a:rPr>
              <a:t> </a:t>
            </a:r>
            <a:r>
              <a:rPr sz="1200" b="0" dirty="0" err="1">
                <a:solidFill>
                  <a:srgbClr val="B8C2D9"/>
                </a:solidFill>
                <a:latin typeface="맑은 고딕"/>
              </a:rPr>
              <a:t>만들</a:t>
            </a:r>
            <a:r>
              <a:rPr sz="1200" b="0" dirty="0">
                <a:solidFill>
                  <a:srgbClr val="B8C2D9"/>
                </a:solidFill>
                <a:latin typeface="맑은 고딕"/>
              </a:rPr>
              <a:t> 수 </a:t>
            </a:r>
            <a:r>
              <a:rPr sz="1200" b="0" dirty="0" err="1">
                <a:solidFill>
                  <a:srgbClr val="B8C2D9"/>
                </a:solidFill>
                <a:latin typeface="맑은 고딕"/>
              </a:rPr>
              <a:t>있는</a:t>
            </a:r>
            <a:r>
              <a:rPr sz="1200" b="0" dirty="0">
                <a:solidFill>
                  <a:srgbClr val="B8C2D9"/>
                </a:solidFill>
                <a:latin typeface="맑은 고딕"/>
              </a:rPr>
              <a:t> </a:t>
            </a:r>
            <a:r>
              <a:rPr sz="1200" b="0" dirty="0" err="1">
                <a:solidFill>
                  <a:srgbClr val="B8C2D9"/>
                </a:solidFill>
                <a:latin typeface="맑은 고딕"/>
              </a:rPr>
              <a:t>것은</a:t>
            </a:r>
            <a:r>
              <a:rPr sz="1200" b="0" dirty="0">
                <a:solidFill>
                  <a:srgbClr val="B8C2D9"/>
                </a:solidFill>
                <a:latin typeface="맑은 고딕"/>
              </a:rPr>
              <a:t> "잘 </a:t>
            </a:r>
            <a:r>
              <a:rPr sz="1200" b="0" dirty="0" err="1">
                <a:solidFill>
                  <a:srgbClr val="B8C2D9"/>
                </a:solidFill>
                <a:latin typeface="맑은 고딕"/>
              </a:rPr>
              <a:t>정돈된</a:t>
            </a:r>
            <a:r>
              <a:rPr sz="1200" b="0" dirty="0">
                <a:solidFill>
                  <a:srgbClr val="B8C2D9"/>
                </a:solidFill>
                <a:latin typeface="맑은 고딕"/>
              </a:rPr>
              <a:t> </a:t>
            </a:r>
            <a:r>
              <a:rPr sz="1200" b="0" dirty="0" err="1">
                <a:solidFill>
                  <a:srgbClr val="B8C2D9"/>
                </a:solidFill>
                <a:latin typeface="맑은 고딕"/>
              </a:rPr>
              <a:t>입력"이</a:t>
            </a:r>
            <a:r>
              <a:rPr sz="1200" b="0" dirty="0">
                <a:solidFill>
                  <a:srgbClr val="B8C2D9"/>
                </a:solidFill>
                <a:latin typeface="맑은 고딕"/>
              </a:rPr>
              <a:t> </a:t>
            </a:r>
            <a:r>
              <a:rPr sz="1200" b="0" dirty="0" err="1">
                <a:solidFill>
                  <a:srgbClr val="B8C2D9"/>
                </a:solidFill>
                <a:latin typeface="맑은 고딕"/>
              </a:rPr>
              <a:t>있을</a:t>
            </a:r>
            <a:r>
              <a:rPr sz="1200" b="0" dirty="0">
                <a:solidFill>
                  <a:srgbClr val="B8C2D9"/>
                </a:solidFill>
                <a:latin typeface="맑은 고딕"/>
              </a:rPr>
              <a:t> </a:t>
            </a:r>
            <a:r>
              <a:rPr lang="ko-KR" altLang="en-US" sz="1200" dirty="0">
                <a:solidFill>
                  <a:srgbClr val="B8C2D9"/>
                </a:solidFill>
                <a:latin typeface="맑은 고딕"/>
              </a:rPr>
              <a:t>경우에만 가능하다</a:t>
            </a:r>
            <a:r>
              <a:rPr lang="en-US" altLang="ko-KR" sz="1200" dirty="0">
                <a:solidFill>
                  <a:srgbClr val="B8C2D9"/>
                </a:solidFill>
                <a:latin typeface="맑은 고딕"/>
              </a:rPr>
              <a:t>- AX</a:t>
            </a:r>
            <a:r>
              <a:rPr lang="ko-KR" altLang="en-US" sz="1200" dirty="0">
                <a:solidFill>
                  <a:srgbClr val="B8C2D9"/>
                </a:solidFill>
                <a:latin typeface="맑은 고딕"/>
              </a:rPr>
              <a:t>화 오늘 당장 이것 부터 시작하면 됩니다</a:t>
            </a:r>
            <a:r>
              <a:rPr lang="en-US" altLang="ko-KR" sz="1200" dirty="0">
                <a:solidFill>
                  <a:srgbClr val="B8C2D9"/>
                </a:solidFill>
                <a:latin typeface="맑은 고딕"/>
              </a:rPr>
              <a:t>.!</a:t>
            </a:r>
            <a:endParaRPr sz="1200" b="0" dirty="0">
              <a:solidFill>
                <a:srgbClr val="B8C2D9"/>
              </a:solidFill>
              <a:latin typeface="맑은 고딕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972800" y="6446520"/>
            <a:ext cx="109728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/>
            <a:r>
              <a:rPr sz="1000" b="0">
                <a:solidFill>
                  <a:srgbClr val="7E8BA8"/>
                </a:solidFill>
                <a:latin typeface="맑은 고딕"/>
              </a:rPr>
              <a:t>3 / 14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6400800"/>
            <a:ext cx="11247120" cy="18288"/>
          </a:xfrm>
          <a:prstGeom prst="rect">
            <a:avLst/>
          </a:prstGeom>
          <a:solidFill>
            <a:srgbClr val="2D3D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371600"/>
            <a:ext cx="3749039" cy="3575304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57200" y="1371600"/>
            <a:ext cx="3749039" cy="54864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640080" y="1371600"/>
            <a:ext cx="640080" cy="5486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2000" b="1">
                <a:solidFill>
                  <a:srgbClr val="0F172A"/>
                </a:solidFill>
                <a:latin typeface="맑은 고딕"/>
              </a:rPr>
              <a:t>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80160" y="1371600"/>
            <a:ext cx="2834639" cy="5486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500" b="1">
                <a:solidFill>
                  <a:srgbClr val="0F172A"/>
                </a:solidFill>
                <a:latin typeface="맑은 고딕"/>
              </a:rPr>
              <a:t>신규 프로젝트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0080" y="2103120"/>
            <a:ext cx="3474719" cy="2136995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>
              <a:spcAft>
                <a:spcPts val="400"/>
              </a:spcAft>
            </a:pPr>
            <a:r>
              <a:rPr lang="en-US" altLang="ko-KR" sz="1200" dirty="0">
                <a:solidFill>
                  <a:srgbClr val="FFFFFF"/>
                </a:solidFill>
                <a:latin typeface="맑은 고딕"/>
              </a:rPr>
              <a:t>• Tag Naming Convention(</a:t>
            </a:r>
            <a:r>
              <a:rPr lang="ko-KR" altLang="en-US" sz="1200" dirty="0">
                <a:solidFill>
                  <a:srgbClr val="FFFFFF"/>
                </a:solidFill>
                <a:latin typeface="맑은 고딕"/>
              </a:rPr>
              <a:t>가장 중요</a:t>
            </a:r>
            <a:r>
              <a:rPr lang="en-US" altLang="ko-KR" sz="1200" dirty="0">
                <a:solidFill>
                  <a:srgbClr val="FFFFFF"/>
                </a:solidFill>
                <a:latin typeface="맑은 고딕"/>
              </a:rPr>
              <a:t>!)</a:t>
            </a:r>
            <a:endParaRPr lang="ko-KR" altLang="en-US"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CAD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도면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작성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표준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정립</a:t>
            </a:r>
            <a:r>
              <a:rPr lang="en-US" sz="1200" dirty="0">
                <a:solidFill>
                  <a:srgbClr val="FFFFFF"/>
                </a:solidFill>
                <a:latin typeface="맑은 고딕"/>
              </a:rPr>
              <a:t> (ISA</a:t>
            </a:r>
            <a:r>
              <a:rPr lang="ko-KR" altLang="en-US"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lang="en-US" altLang="ko-KR" sz="1200" dirty="0">
                <a:solidFill>
                  <a:srgbClr val="FFFFFF"/>
                </a:solidFill>
                <a:latin typeface="맑은 고딕"/>
              </a:rPr>
              <a:t>5.1</a:t>
            </a:r>
            <a:r>
              <a:rPr lang="ko-KR" altLang="en-US" sz="1200" dirty="0">
                <a:solidFill>
                  <a:srgbClr val="FFFFFF"/>
                </a:solidFill>
                <a:latin typeface="맑은 고딕"/>
              </a:rPr>
              <a:t> 기준</a:t>
            </a:r>
            <a:r>
              <a:rPr lang="en-US" altLang="ko-KR" sz="1200" dirty="0">
                <a:solidFill>
                  <a:srgbClr val="FFFFFF"/>
                </a:solidFill>
                <a:latin typeface="맑은 고딕"/>
              </a:rPr>
              <a:t>)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  · DXF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레이어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/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심볼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/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태그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규칙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  · PDF Vector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출력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강제</a:t>
            </a:r>
            <a:r>
              <a:rPr lang="en-US" sz="1200" dirty="0">
                <a:solidFill>
                  <a:srgbClr val="FFFFFF"/>
                </a:solidFill>
                <a:latin typeface="맑은 고딕"/>
              </a:rPr>
              <a:t> 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문서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작성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규칙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  · 표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구조·헤딩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일관성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  ·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메타데이터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의무화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Single Source of Truth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지정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운영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→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설계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피드백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루프</a:t>
            </a:r>
            <a:endParaRPr sz="1200" dirty="0">
              <a:solidFill>
                <a:srgbClr val="FFFFFF"/>
              </a:solidFill>
              <a:latin typeface="맑은 고딕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389120" y="1371600"/>
            <a:ext cx="3749039" cy="3575304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6" name="Rectangle 15"/>
          <p:cNvSpPr/>
          <p:nvPr/>
        </p:nvSpPr>
        <p:spPr>
          <a:xfrm>
            <a:off x="4389120" y="1371600"/>
            <a:ext cx="3749039" cy="548640"/>
          </a:xfrm>
          <a:prstGeom prst="rect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0" y="1371600"/>
            <a:ext cx="640080" cy="5486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2000" b="1">
                <a:solidFill>
                  <a:srgbClr val="0F172A"/>
                </a:solidFill>
                <a:latin typeface="맑은 고딕"/>
              </a:rPr>
              <a:t>B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212080" y="1371600"/>
            <a:ext cx="2834639" cy="5486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500" b="1">
                <a:solidFill>
                  <a:srgbClr val="0F172A"/>
                </a:solidFill>
                <a:latin typeface="맑은 고딕"/>
              </a:rPr>
              <a:t>기존 프로젝트 RAG화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72000" y="2103120"/>
            <a:ext cx="3474719" cy="2690993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</a:t>
            </a:r>
            <a:r>
              <a:rPr lang="en-US" sz="1200" dirty="0">
                <a:solidFill>
                  <a:srgbClr val="FFFFFF"/>
                </a:solidFill>
                <a:latin typeface="맑은 고딕"/>
              </a:rPr>
              <a:t>TAG Name </a:t>
            </a:r>
            <a:r>
              <a:rPr lang="ko-KR" altLang="en-US" sz="1200" dirty="0">
                <a:solidFill>
                  <a:srgbClr val="FFFFFF"/>
                </a:solidFill>
                <a:latin typeface="맑은 고딕"/>
              </a:rPr>
              <a:t>그룹화</a:t>
            </a:r>
            <a:r>
              <a:rPr lang="en-US" altLang="ko-KR" sz="1200" dirty="0">
                <a:solidFill>
                  <a:srgbClr val="FFFFFF"/>
                </a:solidFill>
                <a:latin typeface="맑은 고딕"/>
              </a:rPr>
              <a:t>, </a:t>
            </a:r>
            <a:r>
              <a:rPr lang="ko-KR" altLang="en-US" sz="1200" dirty="0">
                <a:solidFill>
                  <a:srgbClr val="FFFFFF"/>
                </a:solidFill>
                <a:latin typeface="맑은 고딕"/>
              </a:rPr>
              <a:t>규칙화 재설정 </a:t>
            </a:r>
            <a:r>
              <a:rPr lang="en-US" altLang="ko-KR" sz="1200" dirty="0">
                <a:solidFill>
                  <a:srgbClr val="FFFFFF"/>
                </a:solidFill>
                <a:latin typeface="맑은 고딕"/>
              </a:rPr>
              <a:t>(</a:t>
            </a:r>
            <a:r>
              <a:rPr lang="ko-KR" altLang="en-US" sz="1200" dirty="0">
                <a:solidFill>
                  <a:srgbClr val="FFFFFF"/>
                </a:solidFill>
                <a:latin typeface="맑은 고딕"/>
              </a:rPr>
              <a:t>전 플랜트</a:t>
            </a:r>
            <a:r>
              <a:rPr lang="en-US" altLang="ko-KR" sz="1200" dirty="0">
                <a:solidFill>
                  <a:srgbClr val="FFFFFF"/>
                </a:solidFill>
                <a:latin typeface="맑은 고딕"/>
              </a:rPr>
              <a:t>)</a:t>
            </a:r>
            <a:endParaRPr lang="en-US" sz="1200" dirty="0">
              <a:solidFill>
                <a:srgbClr val="FFFFFF"/>
              </a:solidFill>
              <a:latin typeface="맑은 고딕"/>
            </a:endParaRPr>
          </a:p>
          <a:p>
            <a:pPr>
              <a:spcAft>
                <a:spcPts val="400"/>
              </a:spcAft>
            </a:pPr>
            <a:r>
              <a:rPr lang="en-US" altLang="ko-KR" sz="1200" dirty="0">
                <a:solidFill>
                  <a:srgbClr val="FFFFFF"/>
                </a:solidFill>
                <a:latin typeface="맑은 고딕"/>
              </a:rPr>
              <a:t>•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현실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인정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: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스캔본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·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손글씨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·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종이도면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다수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→ "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완벽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OCR"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대신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단계적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자산화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  ①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분류·태깅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(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운영자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지식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)</a:t>
            </a:r>
          </a:p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  ②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핵심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30%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우선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디지털화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  ③ Vision-LLM +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사람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검증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  ④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운영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중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자연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증분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갱신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도면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↔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태그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↔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이벤트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연결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RAG "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수용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가능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정확도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"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합의</a:t>
            </a:r>
            <a:br>
              <a:rPr lang="en-US" sz="1200" dirty="0">
                <a:solidFill>
                  <a:srgbClr val="FFFFFF"/>
                </a:solidFill>
                <a:latin typeface="맑은 고딕"/>
              </a:rPr>
            </a:br>
            <a:br>
              <a:rPr lang="en-US" sz="1200" dirty="0">
                <a:solidFill>
                  <a:srgbClr val="FFFFFF"/>
                </a:solidFill>
                <a:latin typeface="맑은 고딕"/>
              </a:rPr>
            </a:br>
            <a:r>
              <a:rPr lang="en-US" altLang="ko-KR" sz="1200" b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RAG:</a:t>
            </a:r>
            <a:r>
              <a:rPr lang="ko-KR" altLang="en-US" sz="1200" b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altLang="ko-KR" sz="1200" b="1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Retrieval-Augmented Generation</a:t>
            </a:r>
            <a:br>
              <a:rPr lang="en-US" altLang="ko-KR" sz="1200" b="1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r>
              <a:rPr lang="en-US" altLang="ko-KR" sz="1200" b="1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(</a:t>
            </a:r>
            <a:r>
              <a:rPr lang="ko-KR" altLang="en-US" sz="1200" b="1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검색 증강 생성</a:t>
            </a:r>
            <a:r>
              <a:rPr lang="en-US" altLang="ko-KR" sz="1200" b="1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)</a:t>
            </a:r>
            <a:endParaRPr sz="1200" dirty="0">
              <a:solidFill>
                <a:schemeClr val="bg1"/>
              </a:solidFill>
              <a:latin typeface="맑은 고딕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321040" y="1371600"/>
            <a:ext cx="3749039" cy="3575304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8321040" y="1371600"/>
            <a:ext cx="3749039" cy="548640"/>
          </a:xfrm>
          <a:prstGeom prst="rect">
            <a:avLst/>
          </a:prstGeom>
          <a:solidFill>
            <a:srgbClr val="7CE2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8503920" y="1371600"/>
            <a:ext cx="640080" cy="5486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2000" b="1">
                <a:solidFill>
                  <a:srgbClr val="0F172A"/>
                </a:solidFill>
                <a:latin typeface="맑은 고딕"/>
              </a:rPr>
              <a:t>C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144000" y="1371600"/>
            <a:ext cx="2834639" cy="5486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500" b="1">
                <a:solidFill>
                  <a:srgbClr val="0F172A"/>
                </a:solidFill>
                <a:latin typeface="맑은 고딕"/>
              </a:rPr>
              <a:t>다른 관점 (조직·문화)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503920" y="2103120"/>
            <a:ext cx="3474719" cy="2136995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데이터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오너십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정의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  ·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도면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/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태그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/SOP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책임자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명시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AI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사용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가이드라인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  ·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환각</a:t>
            </a:r>
            <a:r>
              <a:rPr lang="en-US" sz="1200" dirty="0">
                <a:solidFill>
                  <a:srgbClr val="FFFFFF"/>
                </a:solidFill>
                <a:latin typeface="맑은 고딕"/>
              </a:rPr>
              <a:t>(Hallucination)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시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책임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절차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  ·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운전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결정의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휴먼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인 더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루프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현업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IT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융합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인력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양성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정기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데이터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정합성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감사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예산·KPI에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"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데이터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품질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"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항목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4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변경관리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(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MoC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)에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디지털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자산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포함</a:t>
            </a:r>
            <a:endParaRPr sz="1200" dirty="0">
              <a:solidFill>
                <a:srgbClr val="FFFFFF"/>
              </a:solidFill>
              <a:latin typeface="맑은 고딕"/>
            </a:endParaRPr>
          </a:p>
        </p:txBody>
      </p:sp>
      <p:sp>
        <p:nvSpPr>
          <p:cNvPr id="25" name="Rectangle 10">
            <a:extLst>
              <a:ext uri="{FF2B5EF4-FFF2-40B4-BE49-F238E27FC236}">
                <a16:creationId xmlns:a16="http://schemas.microsoft.com/office/drawing/2014/main" id="{24918D61-4615-416D-A619-E3B99C496B27}"/>
              </a:ext>
            </a:extLst>
          </p:cNvPr>
          <p:cNvSpPr/>
          <p:nvPr/>
        </p:nvSpPr>
        <p:spPr>
          <a:xfrm>
            <a:off x="457200" y="5312664"/>
            <a:ext cx="11612880" cy="54864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4B7DEC5-712E-4A3E-8473-2409A307842C}"/>
              </a:ext>
            </a:extLst>
          </p:cNvPr>
          <p:cNvSpPr txBox="1"/>
          <p:nvPr/>
        </p:nvSpPr>
        <p:spPr>
          <a:xfrm>
            <a:off x="1371600" y="5453101"/>
            <a:ext cx="9601200" cy="267766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lang="en-US" sz="1500" b="1" dirty="0">
                <a:solidFill>
                  <a:srgbClr val="0F172A"/>
                </a:solidFill>
                <a:latin typeface="맑은 고딕"/>
              </a:rPr>
              <a:t>Don’t Forget GIGO ! (Garbage In Garbage Out)</a:t>
            </a:r>
            <a:endParaRPr sz="1500" b="1" dirty="0">
              <a:solidFill>
                <a:srgbClr val="0F172A"/>
              </a:solidFill>
              <a:latin typeface="맑은 고딕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sz="2200" b="1">
                <a:solidFill>
                  <a:srgbClr val="0F172A"/>
                </a:solidFill>
                <a:latin typeface="맑은 고딕"/>
              </a:rPr>
              <a:t>04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17320" y="228600"/>
            <a:ext cx="731520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1">
                <a:solidFill>
                  <a:srgbClr val="4FC3F7"/>
                </a:solidFill>
                <a:latin typeface="맑은 고딕"/>
              </a:rPr>
              <a:t>SECTION 02-A · NEW PROJECTS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17320" y="411480"/>
            <a:ext cx="100584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맑은 고딕"/>
              </a:rPr>
              <a:t>신규 프로젝트 — CAD 도면 · 문서 작성 규칙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7320" y="841248"/>
            <a:ext cx="1005840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B8C2D9"/>
                </a:solidFill>
                <a:latin typeface="맑은 고딕"/>
              </a:rPr>
              <a:t>이 단계에서 결정된 규칙이 향후 10년의 AX 가능성을 결정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0" y="6446520"/>
            <a:ext cx="109728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/>
            <a:r>
              <a:rPr sz="1000" b="0">
                <a:solidFill>
                  <a:srgbClr val="7E8BA8"/>
                </a:solidFill>
                <a:latin typeface="맑은 고딕"/>
              </a:rPr>
              <a:t>4 / 14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6400800"/>
            <a:ext cx="11247120" cy="18288"/>
          </a:xfrm>
          <a:prstGeom prst="rect">
            <a:avLst/>
          </a:prstGeom>
          <a:solidFill>
            <a:srgbClr val="2D3D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371600"/>
            <a:ext cx="5760720" cy="493776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57200" y="1371600"/>
            <a:ext cx="73152" cy="493776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640080" y="1481328"/>
            <a:ext cx="548640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4FC3F7"/>
                </a:solidFill>
                <a:latin typeface="맑은 고딕"/>
              </a:rPr>
              <a:t>CAD / P&amp;ID 도면 작성 규칙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" y="1874520"/>
            <a:ext cx="5486400" cy="438912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[필수] DXF Vector 원본 보존 (래스터 PDF 금지)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[필수] PDF 출력은 "실제 텍스트 임베드" 사용 — 이미지 변환 금지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[필수] 레이어 분리 : Tag / Equipment / Line / Annotation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[필수] 태그 텍스트는 단일 TEXT 객체 (BLOCK 분해 금지)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[필수] Tag Naming Convention 사전 등록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       예) FIC-101.PV · TIC-203.SP · LSH-501.AL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[권장] 심볼 라이브러리 표준화 (Valve/Pump/Vessel 코드)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[권장] 도면-기기-Tag 간 양방향 참조 표 첨부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[권장] Revision 이력 메타데이터 (작성자/검토자/일자)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[금지] 손그림 마크업, 스캔 후 PDF 변환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400800" y="1371600"/>
            <a:ext cx="5303520" cy="493776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6400800" y="1371600"/>
            <a:ext cx="73152" cy="4937760"/>
          </a:xfrm>
          <a:prstGeom prst="rect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6583680" y="1481328"/>
            <a:ext cx="502920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FFB74D"/>
                </a:solidFill>
                <a:latin typeface="맑은 고딕"/>
              </a:rPr>
              <a:t>운영·설계 문서 작성 규칙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83680" y="1874520"/>
            <a:ext cx="5029200" cy="438912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[필수] 표는 "엑셀 셀" 또는 "Word 표"로 — 이미지 캡처 금지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[필수] 헤딩 레벨 일관성 (H1 → H2 → H3)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[필수] 파일명 규칙 : {분야}_{설비}_{문서종류}_{rev}.xlsx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[필수] 메타데이터 첫 페이지 :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       · 설비코드 · 유효일자 · 책임자 · 관련태그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[권장] SOP/Interlock/Alarm List 는 정형 템플릿 사용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[권장] 약어·단위 표기 사전 통일 (PV/SP/OP, ℃/bar)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[권장] 변경 시 "이전판"을 디지털 자산고에 자동 보관</a:t>
            </a:r>
          </a:p>
          <a:p>
            <a:pPr algn="l">
              <a:spcAft>
                <a:spcPts val="3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[금지] 스캔본 PDF 만 제출, 손글씨 추가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sz="2200" b="1">
                <a:solidFill>
                  <a:srgbClr val="0F172A"/>
                </a:solidFill>
                <a:latin typeface="맑은 고딕"/>
              </a:rPr>
              <a:t>05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17320" y="228600"/>
            <a:ext cx="731520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1">
                <a:solidFill>
                  <a:srgbClr val="4FC3F7"/>
                </a:solidFill>
                <a:latin typeface="맑은 고딕"/>
              </a:rPr>
              <a:t>SECTION 02-B · LEGACY → RAG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17320" y="411480"/>
            <a:ext cx="100584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맑은 고딕"/>
              </a:rPr>
              <a:t>기존 프로젝트의 RAG화 — 현실적 접근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7320" y="841248"/>
            <a:ext cx="1005840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B8C2D9"/>
                </a:solidFill>
                <a:latin typeface="맑은 고딕"/>
              </a:rPr>
              <a:t>표준 DXF·PDF가 불가능한 자산이 다수 — "단계적 자산화" 전략 필요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0" y="6446520"/>
            <a:ext cx="109728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/>
            <a:r>
              <a:rPr sz="1000" b="0">
                <a:solidFill>
                  <a:srgbClr val="7E8BA8"/>
                </a:solidFill>
                <a:latin typeface="맑은 고딕"/>
              </a:rPr>
              <a:t>5 / 14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6400800"/>
            <a:ext cx="11247120" cy="18288"/>
          </a:xfrm>
          <a:prstGeom prst="rect">
            <a:avLst/>
          </a:prstGeom>
          <a:solidFill>
            <a:srgbClr val="2D3D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371600"/>
            <a:ext cx="2148840" cy="228600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57200" y="1371600"/>
            <a:ext cx="2148840" cy="73152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457200" y="1417320"/>
            <a:ext cx="2148840" cy="68580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sz="1200" b="1">
                <a:solidFill>
                  <a:srgbClr val="0F172A"/>
                </a:solidFill>
                <a:latin typeface="맑은 고딕"/>
              </a:rPr>
              <a:t>①</a:t>
            </a:r>
          </a:p>
          <a:p>
            <a:pPr algn="ctr"/>
            <a:r>
              <a:rPr sz="1200" b="1">
                <a:solidFill>
                  <a:srgbClr val="0F172A"/>
                </a:solidFill>
                <a:latin typeface="맑은 고딕"/>
              </a:rPr>
              <a:t>분류·우선순위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2240280"/>
            <a:ext cx="1965960" cy="1371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100" b="0">
                <a:solidFill>
                  <a:srgbClr val="FFFFFF"/>
                </a:solidFill>
                <a:latin typeface="맑은 고딕"/>
              </a:rPr>
              <a:t>전수조사 후</a:t>
            </a:r>
          </a:p>
          <a:p>
            <a:pPr algn="ctr"/>
            <a:r>
              <a:rPr sz="1100" b="0">
                <a:solidFill>
                  <a:srgbClr val="FFFFFF"/>
                </a:solidFill>
                <a:latin typeface="맑은 고딕"/>
              </a:rPr>
              <a:t>중요도/사용빈도</a:t>
            </a:r>
          </a:p>
          <a:p>
            <a:pPr algn="ctr"/>
            <a:r>
              <a:rPr sz="1100" b="0">
                <a:solidFill>
                  <a:srgbClr val="FFFFFF"/>
                </a:solidFill>
                <a:latin typeface="맑은 고딕"/>
              </a:rPr>
              <a:t>기준 30% 선정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697480" y="1371600"/>
            <a:ext cx="2148840" cy="228600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2697480" y="1371600"/>
            <a:ext cx="2148840" cy="731520"/>
          </a:xfrm>
          <a:prstGeom prst="rect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2697480" y="1417320"/>
            <a:ext cx="2148840" cy="68580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sz="1200" b="1">
                <a:solidFill>
                  <a:srgbClr val="0F172A"/>
                </a:solidFill>
                <a:latin typeface="맑은 고딕"/>
              </a:rPr>
              <a:t>②</a:t>
            </a:r>
          </a:p>
          <a:p>
            <a:pPr algn="ctr"/>
            <a:r>
              <a:rPr sz="1200" b="1">
                <a:solidFill>
                  <a:srgbClr val="0F172A"/>
                </a:solidFill>
                <a:latin typeface="맑은 고딕"/>
              </a:rPr>
              <a:t>표준화 가능군</a:t>
            </a:r>
          </a:p>
          <a:p>
            <a:pPr algn="ctr"/>
            <a:r>
              <a:rPr sz="1200" b="1">
                <a:solidFill>
                  <a:srgbClr val="0F172A"/>
                </a:solidFill>
                <a:latin typeface="맑은 고딕"/>
              </a:rPr>
              <a:t>디지털화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88920" y="2240280"/>
            <a:ext cx="1965960" cy="1371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100" b="0">
                <a:solidFill>
                  <a:srgbClr val="FFFFFF"/>
                </a:solidFill>
                <a:latin typeface="맑은 고딕"/>
              </a:rPr>
              <a:t>DXF 재작도</a:t>
            </a:r>
          </a:p>
          <a:p>
            <a:pPr algn="ctr"/>
            <a:r>
              <a:rPr sz="1100" b="0">
                <a:solidFill>
                  <a:srgbClr val="FFFFFF"/>
                </a:solidFill>
                <a:latin typeface="맑은 고딕"/>
              </a:rPr>
              <a:t>Vector PDF</a:t>
            </a:r>
          </a:p>
          <a:p>
            <a:pPr algn="ctr"/>
            <a:r>
              <a:rPr sz="1100" b="0">
                <a:solidFill>
                  <a:srgbClr val="FFFFFF"/>
                </a:solidFill>
                <a:latin typeface="맑은 고딕"/>
              </a:rPr>
              <a:t>메타데이터 부착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937760" y="1371600"/>
            <a:ext cx="2148840" cy="228600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9" name="Rectangle 18"/>
          <p:cNvSpPr/>
          <p:nvPr/>
        </p:nvSpPr>
        <p:spPr>
          <a:xfrm>
            <a:off x="4937760" y="1371600"/>
            <a:ext cx="2148840" cy="731520"/>
          </a:xfrm>
          <a:prstGeom prst="rect">
            <a:avLst/>
          </a:prstGeom>
          <a:solidFill>
            <a:srgbClr val="7CE2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4937760" y="1417320"/>
            <a:ext cx="2148840" cy="68580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sz="1200" b="1">
                <a:solidFill>
                  <a:srgbClr val="0F172A"/>
                </a:solidFill>
                <a:latin typeface="맑은 고딕"/>
              </a:rPr>
              <a:t>③</a:t>
            </a:r>
          </a:p>
          <a:p>
            <a:pPr algn="ctr"/>
            <a:r>
              <a:rPr sz="1200" b="1">
                <a:solidFill>
                  <a:srgbClr val="0F172A"/>
                </a:solidFill>
                <a:latin typeface="맑은 고딕"/>
              </a:rPr>
              <a:t>Vision-LLM</a:t>
            </a:r>
          </a:p>
          <a:p>
            <a:pPr algn="ctr"/>
            <a:r>
              <a:rPr sz="1200" b="1">
                <a:solidFill>
                  <a:srgbClr val="0F172A"/>
                </a:solidFill>
                <a:latin typeface="맑은 고딕"/>
              </a:rPr>
              <a:t>+ 사람 검증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9200" y="2240280"/>
            <a:ext cx="1965960" cy="1371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100" b="0">
                <a:solidFill>
                  <a:srgbClr val="FFFFFF"/>
                </a:solidFill>
                <a:latin typeface="맑은 고딕"/>
              </a:rPr>
              <a:t>스캔본·손글씨</a:t>
            </a:r>
          </a:p>
          <a:p>
            <a:pPr algn="ctr"/>
            <a:r>
              <a:rPr sz="1100" b="0">
                <a:solidFill>
                  <a:srgbClr val="FFFFFF"/>
                </a:solidFill>
                <a:latin typeface="맑은 고딕"/>
              </a:rPr>
              <a:t>→ LLM 추출</a:t>
            </a:r>
          </a:p>
          <a:p>
            <a:pPr algn="ctr"/>
            <a:r>
              <a:rPr sz="1100" b="0">
                <a:solidFill>
                  <a:srgbClr val="FFFFFF"/>
                </a:solidFill>
                <a:latin typeface="맑은 고딕"/>
              </a:rPr>
              <a:t>→ 운전원 1차 검증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178040" y="1371600"/>
            <a:ext cx="2148840" cy="228600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3" name="Rectangle 22"/>
          <p:cNvSpPr/>
          <p:nvPr/>
        </p:nvSpPr>
        <p:spPr>
          <a:xfrm>
            <a:off x="7178040" y="1371600"/>
            <a:ext cx="2148840" cy="73152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7178040" y="1417320"/>
            <a:ext cx="2148840" cy="68580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sz="1200" b="1">
                <a:solidFill>
                  <a:srgbClr val="0F172A"/>
                </a:solidFill>
                <a:latin typeface="맑은 고딕"/>
              </a:rPr>
              <a:t>④</a:t>
            </a:r>
          </a:p>
          <a:p>
            <a:pPr algn="ctr"/>
            <a:r>
              <a:rPr sz="1200" b="1">
                <a:solidFill>
                  <a:srgbClr val="0F172A"/>
                </a:solidFill>
                <a:latin typeface="맑은 고딕"/>
              </a:rPr>
              <a:t>RAG 인덱싱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269480" y="2240280"/>
            <a:ext cx="1965960" cy="1371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100" b="0">
                <a:solidFill>
                  <a:srgbClr val="FFFFFF"/>
                </a:solidFill>
                <a:latin typeface="맑은 고딕"/>
              </a:rPr>
              <a:t>Qdrant 컬렉션</a:t>
            </a:r>
          </a:p>
          <a:p>
            <a:pPr algn="ctr"/>
            <a:r>
              <a:rPr sz="1100" b="0">
                <a:solidFill>
                  <a:srgbClr val="FFFFFF"/>
                </a:solidFill>
                <a:latin typeface="맑은 고딕"/>
              </a:rPr>
              <a:t>태그·심볼·이벤트</a:t>
            </a:r>
          </a:p>
          <a:p>
            <a:pPr algn="ctr"/>
            <a:r>
              <a:rPr sz="1100" b="0">
                <a:solidFill>
                  <a:srgbClr val="FFFFFF"/>
                </a:solidFill>
                <a:latin typeface="맑은 고딕"/>
              </a:rPr>
              <a:t>링크 부착</a:t>
            </a:r>
          </a:p>
        </p:txBody>
      </p:sp>
      <p:sp>
        <p:nvSpPr>
          <p:cNvPr id="26" name="Rectangle 25"/>
          <p:cNvSpPr/>
          <p:nvPr/>
        </p:nvSpPr>
        <p:spPr>
          <a:xfrm>
            <a:off x="9418320" y="1371600"/>
            <a:ext cx="2148840" cy="228600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7" name="Rectangle 26"/>
          <p:cNvSpPr/>
          <p:nvPr/>
        </p:nvSpPr>
        <p:spPr>
          <a:xfrm>
            <a:off x="9418320" y="1371600"/>
            <a:ext cx="2148840" cy="731520"/>
          </a:xfrm>
          <a:prstGeom prst="rect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9418320" y="1417320"/>
            <a:ext cx="2148840" cy="68580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sz="1200" b="1">
                <a:solidFill>
                  <a:srgbClr val="0F172A"/>
                </a:solidFill>
                <a:latin typeface="맑은 고딕"/>
              </a:rPr>
              <a:t>⑤</a:t>
            </a:r>
          </a:p>
          <a:p>
            <a:pPr algn="ctr"/>
            <a:r>
              <a:rPr sz="1200" b="1">
                <a:solidFill>
                  <a:srgbClr val="0F172A"/>
                </a:solidFill>
                <a:latin typeface="맑은 고딕"/>
              </a:rPr>
              <a:t>운영 중 증분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509760" y="2240280"/>
            <a:ext cx="1965960" cy="1371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100" b="0">
                <a:solidFill>
                  <a:srgbClr val="FFFFFF"/>
                </a:solidFill>
                <a:latin typeface="맑은 고딕"/>
              </a:rPr>
              <a:t>사용 빈도 높은</a:t>
            </a:r>
          </a:p>
          <a:p>
            <a:pPr algn="ctr"/>
            <a:r>
              <a:rPr sz="1100" b="0">
                <a:solidFill>
                  <a:srgbClr val="FFFFFF"/>
                </a:solidFill>
                <a:latin typeface="맑은 고딕"/>
              </a:rPr>
              <a:t>문서부터 보강</a:t>
            </a:r>
          </a:p>
          <a:p>
            <a:pPr algn="ctr"/>
            <a:r>
              <a:rPr sz="1100" b="0">
                <a:solidFill>
                  <a:srgbClr val="FFFFFF"/>
                </a:solidFill>
                <a:latin typeface="맑은 고딕"/>
              </a:rPr>
              <a:t>환각 신고 → 정정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57200" y="3931920"/>
            <a:ext cx="5669280" cy="2377440"/>
          </a:xfrm>
          <a:prstGeom prst="rect">
            <a:avLst/>
          </a:prstGeom>
          <a:solidFill>
            <a:srgbClr val="1B263F"/>
          </a:solidFill>
          <a:ln w="9525">
            <a:solidFill>
              <a:srgbClr val="FFB74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640080" y="4023360"/>
            <a:ext cx="53035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FFB74D"/>
                </a:solidFill>
                <a:latin typeface="맑은 고딕"/>
              </a:rPr>
              <a:t>⚠ OCR/표준화 한계 — 현실 인정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40080" y="4389120"/>
            <a:ext cx="5303520" cy="182880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스캔본 P&amp;ID 의 태그 OCR 정확도는 70–85% 한계</a:t>
            </a:r>
          </a:p>
          <a:p>
            <a:pPr algn="l">
              <a:spcAft>
                <a:spcPts val="4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손글씨 마크업·도장은 일반 OCR 처리 불가</a:t>
            </a:r>
          </a:p>
          <a:p>
            <a:pPr algn="l">
              <a:spcAft>
                <a:spcPts val="4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→ Vision-LLM (GPT-4V / Qwen-VL) 로 "이해 + 추출"</a:t>
            </a:r>
          </a:p>
          <a:p>
            <a:pPr algn="l">
              <a:spcAft>
                <a:spcPts val="4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→ 검증되지 않은 추출은 RAG에 "draft" 태그로만 인덱싱</a:t>
            </a:r>
          </a:p>
          <a:p>
            <a:pPr algn="l">
              <a:spcAft>
                <a:spcPts val="4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→ 운전원이 사용하면서 정정 — 사용 = 검증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309360" y="3931920"/>
            <a:ext cx="5394960" cy="2377440"/>
          </a:xfrm>
          <a:prstGeom prst="rect">
            <a:avLst/>
          </a:prstGeom>
          <a:solidFill>
            <a:srgbClr val="1B263F"/>
          </a:solidFill>
          <a:ln w="9525">
            <a:solidFill>
              <a:srgbClr val="4FC3F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4" name="TextBox 33"/>
          <p:cNvSpPr txBox="1"/>
          <p:nvPr/>
        </p:nvSpPr>
        <p:spPr>
          <a:xfrm>
            <a:off x="6492240" y="4023360"/>
            <a:ext cx="502920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4FC3F7"/>
                </a:solidFill>
                <a:latin typeface="맑은 고딕"/>
              </a:rPr>
              <a:t>✓ 권장 방안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492240" y="4389120"/>
            <a:ext cx="5029200" cy="182880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운전원 지식을 "먼저" 인덱싱 — Q&amp;A 채팅 로그도 자산</a:t>
            </a:r>
          </a:p>
          <a:p>
            <a:pPr algn="l">
              <a:spcAft>
                <a:spcPts val="4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도면 → 태그 → 이벤트 "링크 데이터" 형태로 RAG화</a:t>
            </a:r>
          </a:p>
          <a:p>
            <a:pPr algn="l">
              <a:spcAft>
                <a:spcPts val="4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정확도 100% 추구 금지 — "근거 문서 같이 표시" 로 대체</a:t>
            </a:r>
          </a:p>
          <a:p>
            <a:pPr algn="l">
              <a:spcAft>
                <a:spcPts val="4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Vision-LLM 추출 결과는 신뢰도 점수와 함께 노출</a:t>
            </a:r>
          </a:p>
          <a:p>
            <a:pPr algn="l">
              <a:spcAft>
                <a:spcPts val="4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운영 중 자연스러운 증분 갱신 루프 설계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sz="2200" b="1">
                <a:solidFill>
                  <a:srgbClr val="0F172A"/>
                </a:solidFill>
                <a:latin typeface="맑은 고딕"/>
              </a:rPr>
              <a:t>06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17320" y="228600"/>
            <a:ext cx="731520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1">
                <a:solidFill>
                  <a:srgbClr val="4FC3F7"/>
                </a:solidFill>
                <a:latin typeface="맑은 고딕"/>
              </a:rPr>
              <a:t>SECTION 02-C · ORGANIZATION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17320" y="411480"/>
            <a:ext cx="100584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맑은 고딕"/>
              </a:rPr>
              <a:t>다른 관점 — 조직·문화·거버넌스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7320" y="841248"/>
            <a:ext cx="1005840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B8C2D9"/>
                </a:solidFill>
                <a:latin typeface="맑은 고딕"/>
              </a:rPr>
              <a:t>기술보다 사람·프로세스가 먼저 정렬되어야 AX는 작동한다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0" y="6446520"/>
            <a:ext cx="109728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/>
            <a:r>
              <a:rPr sz="1000" b="0">
                <a:solidFill>
                  <a:srgbClr val="7E8BA8"/>
                </a:solidFill>
                <a:latin typeface="맑은 고딕"/>
              </a:rPr>
              <a:t>6 / 14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6400800"/>
            <a:ext cx="11247120" cy="18288"/>
          </a:xfrm>
          <a:prstGeom prst="rect">
            <a:avLst/>
          </a:prstGeom>
          <a:solidFill>
            <a:srgbClr val="2D3D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463040"/>
            <a:ext cx="2743200" cy="274320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57200" y="1463040"/>
            <a:ext cx="2743200" cy="50292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594360" y="1463040"/>
            <a:ext cx="2560320" cy="50292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400" b="1">
                <a:solidFill>
                  <a:srgbClr val="0F172A"/>
                </a:solidFill>
                <a:latin typeface="맑은 고딕"/>
              </a:rPr>
              <a:t>데이터 오너십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4360" y="2057400"/>
            <a:ext cx="2560320" cy="210312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도면/태그/SOP 마다 명시적 책임자</a:t>
            </a:r>
          </a:p>
          <a:p>
            <a:pPr algn="l">
              <a:spcAft>
                <a:spcPts val="4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Single Source of Truth 정의</a:t>
            </a:r>
          </a:p>
          <a:p>
            <a:pPr algn="l">
              <a:spcAft>
                <a:spcPts val="4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변경 권한·검토 절차 문서화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337560" y="1463040"/>
            <a:ext cx="2743200" cy="274320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3337560" y="1463040"/>
            <a:ext cx="2743200" cy="502920"/>
          </a:xfrm>
          <a:prstGeom prst="rect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3474720" y="1463040"/>
            <a:ext cx="2560320" cy="50292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400" b="1">
                <a:solidFill>
                  <a:srgbClr val="0F172A"/>
                </a:solidFill>
                <a:latin typeface="맑은 고딕"/>
              </a:rPr>
              <a:t>AI 사용 가이드라인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474720" y="2057400"/>
            <a:ext cx="2560320" cy="210312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운전 결정은 항상 Human-in-the-loop</a:t>
            </a:r>
          </a:p>
          <a:p>
            <a:pPr algn="l">
              <a:spcAft>
                <a:spcPts val="4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환각·오답에 대한 신고/정정 채널</a:t>
            </a:r>
          </a:p>
          <a:p>
            <a:pPr algn="l">
              <a:spcAft>
                <a:spcPts val="4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법·안전 책임 분담 매트릭스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217920" y="1463040"/>
            <a:ext cx="2743200" cy="274320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9" name="Rectangle 18"/>
          <p:cNvSpPr/>
          <p:nvPr/>
        </p:nvSpPr>
        <p:spPr>
          <a:xfrm>
            <a:off x="6217920" y="1463040"/>
            <a:ext cx="2743200" cy="502920"/>
          </a:xfrm>
          <a:prstGeom prst="rect">
            <a:avLst/>
          </a:prstGeom>
          <a:solidFill>
            <a:srgbClr val="7CE2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6355080" y="1463040"/>
            <a:ext cx="2560320" cy="50292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400" b="1">
                <a:solidFill>
                  <a:srgbClr val="0F172A"/>
                </a:solidFill>
                <a:latin typeface="맑은 고딕"/>
              </a:rPr>
              <a:t>융합 인력 양성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55080" y="2057400"/>
            <a:ext cx="2560320" cy="210312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현업 "디지털 챔피언" 1–2명 지정</a:t>
            </a:r>
          </a:p>
          <a:p>
            <a:pPr algn="l">
              <a:spcAft>
                <a:spcPts val="4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Python·SQL 기초 + 도메인 지식</a:t>
            </a:r>
          </a:p>
          <a:p>
            <a:pPr algn="l">
              <a:spcAft>
                <a:spcPts val="4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전산팀과 격주 정례 미팅</a:t>
            </a:r>
          </a:p>
        </p:txBody>
      </p:sp>
      <p:sp>
        <p:nvSpPr>
          <p:cNvPr id="22" name="Rectangle 21"/>
          <p:cNvSpPr/>
          <p:nvPr/>
        </p:nvSpPr>
        <p:spPr>
          <a:xfrm>
            <a:off x="9098280" y="1463040"/>
            <a:ext cx="2743200" cy="274320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3" name="Rectangle 22"/>
          <p:cNvSpPr/>
          <p:nvPr/>
        </p:nvSpPr>
        <p:spPr>
          <a:xfrm>
            <a:off x="9098280" y="1463040"/>
            <a:ext cx="2743200" cy="50292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9235440" y="1463040"/>
            <a:ext cx="2560320" cy="50292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400" b="1">
                <a:solidFill>
                  <a:srgbClr val="0F172A"/>
                </a:solidFill>
                <a:latin typeface="맑은 고딕"/>
              </a:rPr>
              <a:t>KPI · 예산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235440" y="2057400"/>
            <a:ext cx="2560320" cy="210312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데이터 품질을 부서 KPI에 포함</a:t>
            </a:r>
          </a:p>
          <a:p>
            <a:pPr algn="l">
              <a:spcAft>
                <a:spcPts val="4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MoC(변경관리)에 디지털 자산 포함</a:t>
            </a:r>
          </a:p>
          <a:p>
            <a:pPr algn="l">
              <a:spcAft>
                <a:spcPts val="400"/>
              </a:spcAft>
            </a:pPr>
            <a:r>
              <a:rPr sz="1100">
                <a:solidFill>
                  <a:srgbClr val="FFFFFF"/>
                </a:solidFill>
                <a:latin typeface="맑은 고딕"/>
              </a:rPr>
              <a:t>• AX 투자는 OPEX 가 아니라 CAPEX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57200" y="4389120"/>
            <a:ext cx="11247120" cy="1920240"/>
          </a:xfrm>
          <a:prstGeom prst="rect">
            <a:avLst/>
          </a:prstGeom>
          <a:solidFill>
            <a:srgbClr val="1B263F"/>
          </a:solidFill>
          <a:ln w="9525">
            <a:solidFill>
              <a:srgbClr val="4FC3F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640080" y="4480560"/>
            <a:ext cx="1097280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4FC3F7"/>
                </a:solidFill>
                <a:latin typeface="맑은 고딕"/>
              </a:rPr>
              <a:t>정렬 메시지 — Technology · Process · People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40080" y="4846320"/>
            <a:ext cx="10972800" cy="137160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AX 실패의 70%는 기술이 아닌 데이터 품질·조직 정렬 부재에서 발생</a:t>
            </a:r>
          </a:p>
          <a:p>
            <a:pPr algn="l">
              <a:spcAft>
                <a:spcPts val="4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전산팀이 시스템을 만들면, 현업은 "입력 자산"의 품질로 응답해야 함</a:t>
            </a:r>
          </a:p>
          <a:p>
            <a:pPr algn="l">
              <a:spcAft>
                <a:spcPts val="4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운영 KPI · 안전 KPI 와 동일한 무게로 "데이터 KPI"를 관리해야 지속 가능</a:t>
            </a:r>
          </a:p>
          <a:p>
            <a:pPr algn="l">
              <a:spcAft>
                <a:spcPts val="4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이 정렬이 선행되면, ExperionCrawler 같은 플랫폼은 자연스럽게 가치를 발휘함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sz="2200" b="1">
                <a:solidFill>
                  <a:srgbClr val="0F172A"/>
                </a:solidFill>
                <a:latin typeface="맑은 고딕"/>
              </a:rPr>
              <a:t>07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17320" y="228600"/>
            <a:ext cx="731520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1">
                <a:solidFill>
                  <a:srgbClr val="4FC3F7"/>
                </a:solidFill>
                <a:latin typeface="맑은 고딕"/>
              </a:rPr>
              <a:t>SECTION 03 · WHAT WE BUILT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17320" y="411480"/>
            <a:ext cx="100584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맑은 고딕"/>
              </a:rPr>
              <a:t>ExperionCrawler 프로젝트 소개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7320" y="841248"/>
            <a:ext cx="10058400" cy="221599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 dirty="0">
                <a:solidFill>
                  <a:srgbClr val="B8C2D9"/>
                </a:solidFill>
                <a:latin typeface="맑은 고딕"/>
              </a:rPr>
              <a:t>Honeywell Experion HS R530 + </a:t>
            </a:r>
            <a:r>
              <a:rPr lang="en-US" sz="1200" b="0" dirty="0">
                <a:solidFill>
                  <a:srgbClr val="B8C2D9"/>
                </a:solidFill>
                <a:latin typeface="맑은 고딕"/>
              </a:rPr>
              <a:t>Local </a:t>
            </a:r>
            <a:r>
              <a:rPr sz="1200" b="0" dirty="0">
                <a:solidFill>
                  <a:srgbClr val="B8C2D9"/>
                </a:solidFill>
                <a:latin typeface="맑은 고딕"/>
              </a:rPr>
              <a:t>LLM/RAG </a:t>
            </a:r>
            <a:r>
              <a:rPr sz="1200" b="0" dirty="0" err="1">
                <a:solidFill>
                  <a:srgbClr val="B8C2D9"/>
                </a:solidFill>
                <a:latin typeface="맑은 고딕"/>
              </a:rPr>
              <a:t>통합</a:t>
            </a:r>
            <a:r>
              <a:rPr sz="1200" b="0" dirty="0">
                <a:solidFill>
                  <a:srgbClr val="B8C2D9"/>
                </a:solidFill>
                <a:latin typeface="맑은 고딕"/>
              </a:rPr>
              <a:t> </a:t>
            </a:r>
            <a:r>
              <a:rPr sz="1200" b="0" dirty="0" err="1">
                <a:solidFill>
                  <a:srgbClr val="B8C2D9"/>
                </a:solidFill>
                <a:latin typeface="맑은 고딕"/>
              </a:rPr>
              <a:t>데이터</a:t>
            </a:r>
            <a:r>
              <a:rPr sz="1200" b="0" dirty="0">
                <a:solidFill>
                  <a:srgbClr val="B8C2D9"/>
                </a:solidFill>
                <a:latin typeface="맑은 고딕"/>
              </a:rPr>
              <a:t> </a:t>
            </a:r>
            <a:r>
              <a:rPr sz="1200" b="0" dirty="0" err="1">
                <a:solidFill>
                  <a:srgbClr val="B8C2D9"/>
                </a:solidFill>
                <a:latin typeface="맑은 고딕"/>
              </a:rPr>
              <a:t>플랫폼</a:t>
            </a:r>
            <a:endParaRPr sz="1200" b="0" dirty="0">
              <a:solidFill>
                <a:srgbClr val="B8C2D9"/>
              </a:solidFill>
              <a:latin typeface="맑은 고딕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972800" y="6446520"/>
            <a:ext cx="109728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/>
            <a:r>
              <a:rPr sz="1000" b="0">
                <a:solidFill>
                  <a:srgbClr val="7E8BA8"/>
                </a:solidFill>
                <a:latin typeface="맑은 고딕"/>
              </a:rPr>
              <a:t>7 / 14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6400800"/>
            <a:ext cx="11247120" cy="18288"/>
          </a:xfrm>
          <a:prstGeom prst="rect">
            <a:avLst/>
          </a:prstGeom>
          <a:solidFill>
            <a:srgbClr val="2D3D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371600"/>
            <a:ext cx="5760720" cy="237744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57200" y="1371600"/>
            <a:ext cx="73152" cy="237744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640080" y="1481328"/>
            <a:ext cx="548640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4FC3F7"/>
                </a:solidFill>
                <a:latin typeface="맑은 고딕"/>
              </a:rPr>
              <a:t>한 줄 정의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" y="1874520"/>
            <a:ext cx="5486400" cy="182880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300">
                <a:solidFill>
                  <a:srgbClr val="FFFFFF"/>
                </a:solidFill>
                <a:latin typeface="맑은 고딕"/>
              </a:rPr>
              <a:t>• 공장 실시간 데이터 + 문서·도면 지식을</a:t>
            </a:r>
          </a:p>
          <a:p>
            <a:pPr algn="l">
              <a:spcAft>
                <a:spcPts val="300"/>
              </a:spcAft>
            </a:pPr>
            <a:r>
              <a:rPr sz="1300">
                <a:solidFill>
                  <a:srgbClr val="FFFFFF"/>
                </a:solidFill>
                <a:latin typeface="맑은 고딕"/>
              </a:rPr>
              <a:t>• 자연어 채팅으로 합성해 답하는 운영 보조 플랫폼</a:t>
            </a:r>
          </a:p>
          <a:p>
            <a:pPr algn="l">
              <a:spcAft>
                <a:spcPts val="300"/>
              </a:spcAft>
            </a:pPr>
            <a:r>
              <a:rPr sz="1300">
                <a:solidFill>
                  <a:srgbClr val="FFFFFF"/>
                </a:solidFill>
                <a:latin typeface="맑은 고딕"/>
              </a:rPr>
              <a:t>• </a:t>
            </a:r>
          </a:p>
          <a:p>
            <a:pPr algn="l">
              <a:spcAft>
                <a:spcPts val="300"/>
              </a:spcAft>
            </a:pPr>
            <a:r>
              <a:rPr sz="1300">
                <a:solidFill>
                  <a:srgbClr val="FFFFFF"/>
                </a:solidFill>
                <a:latin typeface="맑은 고딕"/>
              </a:rPr>
              <a:t>• OPC UA 클라이언트/서버 · TimescaleDB · 로컬 LLM · MCP · RAG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" y="3794760"/>
            <a:ext cx="5760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4FC3F7"/>
                </a:solidFill>
                <a:latin typeface="맑은 고딕"/>
              </a:rPr>
              <a:t>기술 스택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57200" y="4114800"/>
            <a:ext cx="5760720" cy="384048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594360" y="4114800"/>
            <a:ext cx="1843430" cy="384048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200" b="1">
                <a:solidFill>
                  <a:srgbClr val="FFB74D"/>
                </a:solidFill>
                <a:latin typeface="맑은 고딕"/>
              </a:rPr>
              <a:t>Backend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437790" y="4114800"/>
            <a:ext cx="3734410" cy="384048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200" b="0">
                <a:solidFill>
                  <a:srgbClr val="FFFFFF"/>
                </a:solidFill>
                <a:latin typeface="맑은 고딕"/>
              </a:rPr>
              <a:t>C# / .NET 8 (ASP.NET Core)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57200" y="4526280"/>
            <a:ext cx="5760720" cy="384048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594360" y="4526280"/>
            <a:ext cx="1843430" cy="384048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200" b="1">
                <a:solidFill>
                  <a:srgbClr val="FFB74D"/>
                </a:solidFill>
                <a:latin typeface="맑은 고딕"/>
              </a:rPr>
              <a:t>Comm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437790" y="4526280"/>
            <a:ext cx="3734410" cy="384048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200" b="0">
                <a:solidFill>
                  <a:srgbClr val="FFFFFF"/>
                </a:solidFill>
                <a:latin typeface="맑은 고딕"/>
              </a:rPr>
              <a:t>OPC UA (Client + Server)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57200" y="4937760"/>
            <a:ext cx="5760720" cy="384048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594360" y="4937760"/>
            <a:ext cx="1843430" cy="384048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200" b="1">
                <a:solidFill>
                  <a:srgbClr val="FFB74D"/>
                </a:solidFill>
                <a:latin typeface="맑은 고딕"/>
              </a:rPr>
              <a:t>DB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437790" y="4937760"/>
            <a:ext cx="3734410" cy="384048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200" b="0">
                <a:solidFill>
                  <a:srgbClr val="FFFFFF"/>
                </a:solidFill>
                <a:latin typeface="맑은 고딕"/>
              </a:rPr>
              <a:t>PostgreSQL + TimescaleDB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57200" y="5349240"/>
            <a:ext cx="5760720" cy="384048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594360" y="5349240"/>
            <a:ext cx="1843430" cy="384048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200" b="1">
                <a:solidFill>
                  <a:srgbClr val="FFB74D"/>
                </a:solidFill>
                <a:latin typeface="맑은 고딕"/>
              </a:rPr>
              <a:t>LLM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437790" y="5349240"/>
            <a:ext cx="3734410" cy="384048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200" b="0">
                <a:solidFill>
                  <a:srgbClr val="FFFFFF"/>
                </a:solidFill>
                <a:latin typeface="맑은 고딕"/>
              </a:rPr>
              <a:t>vLLM Qwen3-Coder-Next-FP8 (로컬, 48 tok/s)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57200" y="5760720"/>
            <a:ext cx="5760720" cy="384048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594360" y="5760720"/>
            <a:ext cx="1843430" cy="384048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200" b="1">
                <a:solidFill>
                  <a:srgbClr val="FFB74D"/>
                </a:solidFill>
                <a:latin typeface="맑은 고딕"/>
              </a:rPr>
              <a:t>RAG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37790" y="5760720"/>
            <a:ext cx="3734410" cy="384048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200" b="0">
                <a:solidFill>
                  <a:srgbClr val="FFFFFF"/>
                </a:solidFill>
                <a:latin typeface="맑은 고딕"/>
              </a:rPr>
              <a:t>Qdrant 5개 KB 컬렉션 + Vision-LLM 도면 파서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400800" y="1371600"/>
            <a:ext cx="5303520" cy="493776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1" name="Rectangle 30"/>
          <p:cNvSpPr/>
          <p:nvPr/>
        </p:nvSpPr>
        <p:spPr>
          <a:xfrm>
            <a:off x="6400800" y="1371600"/>
            <a:ext cx="73152" cy="4937760"/>
          </a:xfrm>
          <a:prstGeom prst="rect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6583680" y="1481328"/>
            <a:ext cx="502920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FFB74D"/>
                </a:solidFill>
                <a:latin typeface="맑은 고딕"/>
              </a:rPr>
              <a:t>핵심 차별점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583680" y="1874520"/>
            <a:ext cx="5029200" cy="438912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[★]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완전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온프레미스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—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외부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API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의존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0</a:t>
            </a:r>
          </a:p>
          <a:p>
            <a:pPr algn="l">
              <a:spcAft>
                <a:spcPts val="3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    · DGX Spark 1대로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LLM·임베딩·RAG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전부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처리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3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[★] Tool-Calling 14종 —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단순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RAG 가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아닌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"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행동하는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AI"</a:t>
            </a:r>
          </a:p>
          <a:p>
            <a:pPr algn="l">
              <a:spcAft>
                <a:spcPts val="3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    ·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run_sql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·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query_pv_history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·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active_alarms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3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    ·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summarize_events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·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generate_status_report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3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    ·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search_kb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·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find_tags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·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classify_intent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…</a:t>
            </a:r>
          </a:p>
          <a:p>
            <a:pPr algn="l">
              <a:spcAft>
                <a:spcPts val="3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[★] OPC UA Server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기능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—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가공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결과를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다시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외부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시스템에</a:t>
            </a:r>
            <a:endParaRPr sz="1200" dirty="0">
              <a:solidFill>
                <a:srgbClr val="FFFFFF"/>
              </a:solidFill>
              <a:latin typeface="맑은 고딕"/>
            </a:endParaRPr>
          </a:p>
          <a:p>
            <a:pPr algn="l">
              <a:spcAft>
                <a:spcPts val="3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[★]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한국어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1차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시민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—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시스템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프롬프트·요약·보고서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모두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KR</a:t>
            </a:r>
          </a:p>
          <a:p>
            <a:pPr algn="l">
              <a:spcAft>
                <a:spcPts val="3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[★]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채팅·관리·점검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화면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통합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(14개 탭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단일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웹)</a:t>
            </a:r>
          </a:p>
          <a:p>
            <a:pPr algn="l">
              <a:spcAft>
                <a:spcPts val="300"/>
              </a:spcAft>
            </a:pPr>
            <a:r>
              <a:rPr sz="1200" dirty="0">
                <a:solidFill>
                  <a:srgbClr val="FFFFFF"/>
                </a:solidFill>
                <a:latin typeface="맑은 고딕"/>
              </a:rPr>
              <a:t>• [★]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의도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라우터로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NL2SQL/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툴호출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자동</a:t>
            </a:r>
            <a:r>
              <a:rPr sz="1200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200" dirty="0" err="1">
                <a:solidFill>
                  <a:srgbClr val="FFFFFF"/>
                </a:solidFill>
                <a:latin typeface="맑은 고딕"/>
              </a:rPr>
              <a:t>분기</a:t>
            </a:r>
            <a:endParaRPr sz="1200" dirty="0">
              <a:solidFill>
                <a:srgbClr val="FFFFFF"/>
              </a:solidFill>
              <a:latin typeface="맑은 고딕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sz="2200" b="1">
                <a:solidFill>
                  <a:srgbClr val="0F172A"/>
                </a:solidFill>
                <a:latin typeface="맑은 고딕"/>
              </a:rPr>
              <a:t>08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17320" y="228600"/>
            <a:ext cx="731520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1">
                <a:solidFill>
                  <a:srgbClr val="4FC3F7"/>
                </a:solidFill>
                <a:latin typeface="맑은 고딕"/>
              </a:rPr>
              <a:t>SECTION 03 · NETWORK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17320" y="411480"/>
            <a:ext cx="10058400" cy="406265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lang="en-US" sz="2400" b="1" dirty="0">
                <a:solidFill>
                  <a:srgbClr val="FFFFFF"/>
                </a:solidFill>
                <a:latin typeface="맑은 고딕"/>
              </a:rPr>
              <a:t>AX </a:t>
            </a:r>
            <a:r>
              <a:rPr sz="2400" b="1" dirty="0" err="1">
                <a:solidFill>
                  <a:srgbClr val="FFFFFF"/>
                </a:solidFill>
                <a:latin typeface="맑은 고딕"/>
              </a:rPr>
              <a:t>네트워크</a:t>
            </a:r>
            <a:r>
              <a:rPr sz="2400" b="1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2400" b="1" dirty="0" err="1">
                <a:solidFill>
                  <a:srgbClr val="FFFFFF"/>
                </a:solidFill>
                <a:latin typeface="맑은 고딕"/>
              </a:rPr>
              <a:t>시스템</a:t>
            </a:r>
            <a:r>
              <a:rPr sz="2400" b="1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2400" b="1" dirty="0" err="1">
                <a:solidFill>
                  <a:srgbClr val="FFFFFF"/>
                </a:solidFill>
                <a:latin typeface="맑은 고딕"/>
              </a:rPr>
              <a:t>아키텍처</a:t>
            </a:r>
            <a:endParaRPr sz="2400" b="1" dirty="0">
              <a:solidFill>
                <a:srgbClr val="FFFFFF"/>
              </a:solidFill>
              <a:latin typeface="맑은 고딕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17320" y="850392"/>
            <a:ext cx="1005840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B8C2D9"/>
                </a:solidFill>
                <a:latin typeface="맑은 고딕"/>
              </a:rPr>
              <a:t>HC900 ↔ Experion HS R530 ↔ ExperionCrawler ↔ Remote Access PC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0" y="6446520"/>
            <a:ext cx="109728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/>
            <a:r>
              <a:rPr sz="1000" b="0">
                <a:solidFill>
                  <a:srgbClr val="7E8BA8"/>
                </a:solidFill>
                <a:latin typeface="맑은 고딕"/>
              </a:rPr>
              <a:t>8 / 14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6400800"/>
            <a:ext cx="11247120" cy="18288"/>
          </a:xfrm>
          <a:prstGeom prst="rect">
            <a:avLst/>
          </a:prstGeom>
          <a:solidFill>
            <a:srgbClr val="2D3D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0" name="Rounded Rectangle 9"/>
          <p:cNvSpPr/>
          <p:nvPr/>
        </p:nvSpPr>
        <p:spPr>
          <a:xfrm>
            <a:off x="457200" y="1828800"/>
            <a:ext cx="1463040" cy="1828800"/>
          </a:xfrm>
          <a:prstGeom prst="roundRect">
            <a:avLst/>
          </a:prstGeom>
          <a:solidFill>
            <a:srgbClr val="2A364E"/>
          </a:solidFill>
          <a:ln w="25400">
            <a:solidFill>
              <a:srgbClr val="4FC3F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1" name="Oval 10"/>
          <p:cNvSpPr/>
          <p:nvPr/>
        </p:nvSpPr>
        <p:spPr>
          <a:xfrm>
            <a:off x="658368" y="1993392"/>
            <a:ext cx="118872" cy="118872"/>
          </a:xfrm>
          <a:prstGeom prst="ellipse">
            <a:avLst/>
          </a:prstGeom>
          <a:solidFill>
            <a:srgbClr val="7CE2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Oval 11"/>
          <p:cNvSpPr/>
          <p:nvPr/>
        </p:nvSpPr>
        <p:spPr>
          <a:xfrm>
            <a:off x="950976" y="1993392"/>
            <a:ext cx="118872" cy="118872"/>
          </a:xfrm>
          <a:prstGeom prst="ellipse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1243584" y="1993392"/>
            <a:ext cx="118872" cy="118872"/>
          </a:xfrm>
          <a:prstGeom prst="ellipse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57200" y="2286000"/>
            <a:ext cx="146304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</a:rPr>
              <a:t>HC900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" y="2633472"/>
            <a:ext cx="146304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000" b="0">
                <a:solidFill>
                  <a:srgbClr val="B8C2D9"/>
                </a:solidFill>
                <a:latin typeface="맑은 고딕"/>
              </a:rPr>
              <a:t>Hybrid Controller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35508" y="3154680"/>
            <a:ext cx="146304" cy="228600"/>
          </a:xfrm>
          <a:prstGeom prst="rect">
            <a:avLst/>
          </a:prstGeom>
          <a:solidFill>
            <a:srgbClr val="4A5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827532" y="3154680"/>
            <a:ext cx="146304" cy="228600"/>
          </a:xfrm>
          <a:prstGeom prst="rect">
            <a:avLst/>
          </a:prstGeom>
          <a:solidFill>
            <a:srgbClr val="4A5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1019556" y="3154680"/>
            <a:ext cx="146304" cy="228600"/>
          </a:xfrm>
          <a:prstGeom prst="rect">
            <a:avLst/>
          </a:prstGeom>
          <a:solidFill>
            <a:srgbClr val="4A5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ectangle 18"/>
          <p:cNvSpPr/>
          <p:nvPr/>
        </p:nvSpPr>
        <p:spPr>
          <a:xfrm>
            <a:off x="1211580" y="3154680"/>
            <a:ext cx="146304" cy="228600"/>
          </a:xfrm>
          <a:prstGeom prst="rect">
            <a:avLst/>
          </a:prstGeom>
          <a:solidFill>
            <a:srgbClr val="4A5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1403604" y="3154680"/>
            <a:ext cx="146304" cy="228600"/>
          </a:xfrm>
          <a:prstGeom prst="rect">
            <a:avLst/>
          </a:prstGeom>
          <a:solidFill>
            <a:srgbClr val="4A5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1595628" y="3154680"/>
            <a:ext cx="146304" cy="228600"/>
          </a:xfrm>
          <a:prstGeom prst="rect">
            <a:avLst/>
          </a:prstGeom>
          <a:solidFill>
            <a:srgbClr val="4A5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457200" y="3410712"/>
            <a:ext cx="1463040" cy="18288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800" b="0">
                <a:solidFill>
                  <a:srgbClr val="7E8BA8"/>
                </a:solidFill>
                <a:latin typeface="맑은 고딕"/>
              </a:rPr>
              <a:t>I/O Modules (CPU only)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82880" y="3703320"/>
            <a:ext cx="201168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100" b="1">
                <a:solidFill>
                  <a:srgbClr val="4FC3F7"/>
                </a:solidFill>
                <a:latin typeface="맑은 고딕"/>
              </a:rPr>
              <a:t>192.168.0.20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3017520" y="1828800"/>
            <a:ext cx="1554480" cy="1828800"/>
          </a:xfrm>
          <a:prstGeom prst="roundRect">
            <a:avLst/>
          </a:prstGeom>
          <a:solidFill>
            <a:srgbClr val="1E2A40"/>
          </a:solidFill>
          <a:ln w="25400">
            <a:solidFill>
              <a:srgbClr val="FFB74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5" name="Oval 24"/>
          <p:cNvSpPr/>
          <p:nvPr/>
        </p:nvSpPr>
        <p:spPr>
          <a:xfrm>
            <a:off x="3182112" y="2011680"/>
            <a:ext cx="91440" cy="91440"/>
          </a:xfrm>
          <a:prstGeom prst="ellipse">
            <a:avLst/>
          </a:prstGeom>
          <a:solidFill>
            <a:srgbClr val="7CE2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Oval 25"/>
          <p:cNvSpPr/>
          <p:nvPr/>
        </p:nvSpPr>
        <p:spPr>
          <a:xfrm>
            <a:off x="3337560" y="2011680"/>
            <a:ext cx="91440" cy="91440"/>
          </a:xfrm>
          <a:prstGeom prst="ellipse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Rectangle 26"/>
          <p:cNvSpPr/>
          <p:nvPr/>
        </p:nvSpPr>
        <p:spPr>
          <a:xfrm>
            <a:off x="4069080" y="1993392"/>
            <a:ext cx="365760" cy="32004"/>
          </a:xfrm>
          <a:prstGeom prst="rect">
            <a:avLst/>
          </a:prstGeom>
          <a:solidFill>
            <a:srgbClr val="4A5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Rectangle 27"/>
          <p:cNvSpPr/>
          <p:nvPr/>
        </p:nvSpPr>
        <p:spPr>
          <a:xfrm>
            <a:off x="4069080" y="2066544"/>
            <a:ext cx="365760" cy="32004"/>
          </a:xfrm>
          <a:prstGeom prst="rect">
            <a:avLst/>
          </a:prstGeom>
          <a:solidFill>
            <a:srgbClr val="4A5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4069080" y="2139696"/>
            <a:ext cx="365760" cy="32004"/>
          </a:xfrm>
          <a:prstGeom prst="rect">
            <a:avLst/>
          </a:prstGeom>
          <a:solidFill>
            <a:srgbClr val="4A5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Rectangle 29"/>
          <p:cNvSpPr/>
          <p:nvPr/>
        </p:nvSpPr>
        <p:spPr>
          <a:xfrm>
            <a:off x="4069080" y="2212848"/>
            <a:ext cx="365760" cy="32004"/>
          </a:xfrm>
          <a:prstGeom prst="rect">
            <a:avLst/>
          </a:prstGeom>
          <a:solidFill>
            <a:srgbClr val="4A5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Rectangle 30"/>
          <p:cNvSpPr/>
          <p:nvPr/>
        </p:nvSpPr>
        <p:spPr>
          <a:xfrm>
            <a:off x="4069080" y="2286000"/>
            <a:ext cx="365760" cy="32004"/>
          </a:xfrm>
          <a:prstGeom prst="rect">
            <a:avLst/>
          </a:prstGeom>
          <a:solidFill>
            <a:srgbClr val="4A5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3017520" y="2423160"/>
            <a:ext cx="155448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500" b="1">
                <a:solidFill>
                  <a:srgbClr val="FFFFFF"/>
                </a:solidFill>
                <a:latin typeface="맑은 고딕"/>
              </a:rPr>
              <a:t>Experion HS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017520" y="2743200"/>
            <a:ext cx="1554480" cy="190821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000" b="0" dirty="0">
                <a:solidFill>
                  <a:srgbClr val="B8C2D9"/>
                </a:solidFill>
                <a:latin typeface="맑은 고딕"/>
              </a:rPr>
              <a:t>R530</a:t>
            </a:r>
            <a:r>
              <a:rPr lang="en-US" sz="1000" b="0" dirty="0">
                <a:solidFill>
                  <a:srgbClr val="B8C2D9"/>
                </a:solidFill>
                <a:latin typeface="맑은 고딕"/>
              </a:rPr>
              <a:t> Server</a:t>
            </a:r>
            <a:endParaRPr sz="1000" b="0" dirty="0">
              <a:solidFill>
                <a:srgbClr val="B8C2D9"/>
              </a:solidFill>
              <a:latin typeface="맑은 고딕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255264" y="3246120"/>
            <a:ext cx="201168" cy="146304"/>
          </a:xfrm>
          <a:prstGeom prst="rect">
            <a:avLst/>
          </a:prstGeom>
          <a:solidFill>
            <a:srgbClr val="556C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Rectangle 34"/>
          <p:cNvSpPr/>
          <p:nvPr/>
        </p:nvSpPr>
        <p:spPr>
          <a:xfrm>
            <a:off x="3547872" y="3246120"/>
            <a:ext cx="201168" cy="146304"/>
          </a:xfrm>
          <a:prstGeom prst="rect">
            <a:avLst/>
          </a:prstGeom>
          <a:solidFill>
            <a:srgbClr val="556C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Rectangle 35"/>
          <p:cNvSpPr/>
          <p:nvPr/>
        </p:nvSpPr>
        <p:spPr>
          <a:xfrm>
            <a:off x="3840480" y="3246120"/>
            <a:ext cx="201168" cy="146304"/>
          </a:xfrm>
          <a:prstGeom prst="rect">
            <a:avLst/>
          </a:prstGeom>
          <a:solidFill>
            <a:srgbClr val="556C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Rectangle 36"/>
          <p:cNvSpPr/>
          <p:nvPr/>
        </p:nvSpPr>
        <p:spPr>
          <a:xfrm>
            <a:off x="4133088" y="3246120"/>
            <a:ext cx="201168" cy="146304"/>
          </a:xfrm>
          <a:prstGeom prst="rect">
            <a:avLst/>
          </a:prstGeom>
          <a:solidFill>
            <a:srgbClr val="556C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TextBox 37"/>
          <p:cNvSpPr txBox="1"/>
          <p:nvPr/>
        </p:nvSpPr>
        <p:spPr>
          <a:xfrm>
            <a:off x="3017520" y="3429000"/>
            <a:ext cx="1554480" cy="18288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800" b="0">
                <a:solidFill>
                  <a:srgbClr val="7E8BA8"/>
                </a:solidFill>
                <a:latin typeface="맑은 고딕"/>
              </a:rPr>
              <a:t>Ethernet · USB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743200" y="3703320"/>
            <a:ext cx="210312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100" b="1">
                <a:solidFill>
                  <a:srgbClr val="FFB74D"/>
                </a:solidFill>
                <a:latin typeface="맑은 고딕"/>
              </a:rPr>
              <a:t>192.168.0.50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5577840" y="1828800"/>
            <a:ext cx="2651760" cy="1828800"/>
          </a:xfrm>
          <a:prstGeom prst="roundRect">
            <a:avLst/>
          </a:prstGeom>
          <a:solidFill>
            <a:srgbClr val="1A365C"/>
          </a:solidFill>
          <a:ln w="38100">
            <a:solidFill>
              <a:srgbClr val="4FC3F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41" name="Rectangle 40"/>
          <p:cNvSpPr/>
          <p:nvPr/>
        </p:nvSpPr>
        <p:spPr>
          <a:xfrm>
            <a:off x="6085332" y="2011680"/>
            <a:ext cx="164592" cy="118872"/>
          </a:xfrm>
          <a:prstGeom prst="rect">
            <a:avLst/>
          </a:prstGeom>
          <a:solidFill>
            <a:srgbClr val="7CE2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Rectangle 41"/>
          <p:cNvSpPr/>
          <p:nvPr/>
        </p:nvSpPr>
        <p:spPr>
          <a:xfrm>
            <a:off x="6295644" y="2011680"/>
            <a:ext cx="164592" cy="118872"/>
          </a:xfrm>
          <a:prstGeom prst="rect">
            <a:avLst/>
          </a:prstGeom>
          <a:solidFill>
            <a:srgbClr val="7CE2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Rectangle 42"/>
          <p:cNvSpPr/>
          <p:nvPr/>
        </p:nvSpPr>
        <p:spPr>
          <a:xfrm>
            <a:off x="6505956" y="2011680"/>
            <a:ext cx="164592" cy="118872"/>
          </a:xfrm>
          <a:prstGeom prst="rect">
            <a:avLst/>
          </a:prstGeom>
          <a:solidFill>
            <a:srgbClr val="7CE2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Rectangle 43"/>
          <p:cNvSpPr/>
          <p:nvPr/>
        </p:nvSpPr>
        <p:spPr>
          <a:xfrm>
            <a:off x="6716268" y="2011680"/>
            <a:ext cx="164592" cy="118872"/>
          </a:xfrm>
          <a:prstGeom prst="rect">
            <a:avLst/>
          </a:prstGeom>
          <a:solidFill>
            <a:srgbClr val="7CE2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5" name="Rectangle 44"/>
          <p:cNvSpPr/>
          <p:nvPr/>
        </p:nvSpPr>
        <p:spPr>
          <a:xfrm>
            <a:off x="6926580" y="2011680"/>
            <a:ext cx="164592" cy="118872"/>
          </a:xfrm>
          <a:prstGeom prst="rect">
            <a:avLst/>
          </a:prstGeom>
          <a:solidFill>
            <a:srgbClr val="7CE2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6" name="Rectangle 45"/>
          <p:cNvSpPr/>
          <p:nvPr/>
        </p:nvSpPr>
        <p:spPr>
          <a:xfrm>
            <a:off x="7136892" y="2011680"/>
            <a:ext cx="164592" cy="118872"/>
          </a:xfrm>
          <a:prstGeom prst="rect">
            <a:avLst/>
          </a:prstGeom>
          <a:solidFill>
            <a:srgbClr val="7CE2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7" name="Rectangle 46"/>
          <p:cNvSpPr/>
          <p:nvPr/>
        </p:nvSpPr>
        <p:spPr>
          <a:xfrm>
            <a:off x="7347204" y="2011680"/>
            <a:ext cx="164592" cy="118872"/>
          </a:xfrm>
          <a:prstGeom prst="rect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Rectangle 47"/>
          <p:cNvSpPr/>
          <p:nvPr/>
        </p:nvSpPr>
        <p:spPr>
          <a:xfrm>
            <a:off x="7557516" y="2011680"/>
            <a:ext cx="164592" cy="118872"/>
          </a:xfrm>
          <a:prstGeom prst="rect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9" name="TextBox 48"/>
          <p:cNvSpPr txBox="1"/>
          <p:nvPr/>
        </p:nvSpPr>
        <p:spPr>
          <a:xfrm>
            <a:off x="5577840" y="2167128"/>
            <a:ext cx="2651760" cy="18288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900" b="1">
                <a:solidFill>
                  <a:srgbClr val="7CE29E"/>
                </a:solidFill>
                <a:latin typeface="맑은 고딕"/>
              </a:rPr>
              <a:t>GPU · 128GB Unified Memory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577840" y="2487168"/>
            <a:ext cx="265176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</a:rPr>
              <a:t>ExperionCrawler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577840" y="2788920"/>
            <a:ext cx="265176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100" b="1" dirty="0">
                <a:solidFill>
                  <a:srgbClr val="4FC3F7"/>
                </a:solidFill>
                <a:latin typeface="맑은 고딕"/>
              </a:rPr>
              <a:t>DGX Spark · Ubuntu 24.04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5824728" y="3154680"/>
            <a:ext cx="658368" cy="320040"/>
          </a:xfrm>
          <a:prstGeom prst="round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53" name="TextBox 52"/>
          <p:cNvSpPr txBox="1"/>
          <p:nvPr/>
        </p:nvSpPr>
        <p:spPr>
          <a:xfrm>
            <a:off x="5824728" y="3154680"/>
            <a:ext cx="658368" cy="3200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sz="1000" b="1">
                <a:solidFill>
                  <a:srgbClr val="0F172A"/>
                </a:solidFill>
                <a:latin typeface="맑은 고딕"/>
              </a:rPr>
              <a:t>Web UI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6574536" y="3154680"/>
            <a:ext cx="658368" cy="320040"/>
          </a:xfrm>
          <a:prstGeom prst="roundRect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55" name="TextBox 54"/>
          <p:cNvSpPr txBox="1"/>
          <p:nvPr/>
        </p:nvSpPr>
        <p:spPr>
          <a:xfrm>
            <a:off x="6574536" y="3154680"/>
            <a:ext cx="658368" cy="3200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sz="1000" b="1">
                <a:solidFill>
                  <a:srgbClr val="0F172A"/>
                </a:solidFill>
                <a:latin typeface="맑은 고딕"/>
              </a:rPr>
              <a:t>DB / RAG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7324344" y="3154680"/>
            <a:ext cx="658368" cy="320040"/>
          </a:xfrm>
          <a:prstGeom prst="roundRect">
            <a:avLst/>
          </a:prstGeom>
          <a:solidFill>
            <a:srgbClr val="7CE2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57" name="TextBox 56"/>
          <p:cNvSpPr txBox="1"/>
          <p:nvPr/>
        </p:nvSpPr>
        <p:spPr>
          <a:xfrm>
            <a:off x="7324344" y="3154680"/>
            <a:ext cx="658368" cy="3200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sz="1000" b="1">
                <a:solidFill>
                  <a:srgbClr val="0F172A"/>
                </a:solidFill>
                <a:latin typeface="맑은 고딕"/>
              </a:rPr>
              <a:t>LLM · MCP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303520" y="3703320"/>
            <a:ext cx="320040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200" b="1">
                <a:solidFill>
                  <a:srgbClr val="4FC3F7"/>
                </a:solidFill>
                <a:latin typeface="맑은 고딕"/>
              </a:rPr>
              <a:t>192.168.0.132 : 5000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9509760" y="1828800"/>
            <a:ext cx="2194560" cy="1426464"/>
          </a:xfrm>
          <a:prstGeom prst="roundRect">
            <a:avLst/>
          </a:prstGeom>
          <a:solidFill>
            <a:srgbClr val="1E2A40"/>
          </a:solidFill>
          <a:ln w="25400">
            <a:solidFill>
              <a:srgbClr val="7CE29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60" name="Rectangle 59"/>
          <p:cNvSpPr/>
          <p:nvPr/>
        </p:nvSpPr>
        <p:spPr>
          <a:xfrm>
            <a:off x="9601200" y="1938528"/>
            <a:ext cx="2011680" cy="182880"/>
          </a:xfrm>
          <a:prstGeom prst="rect">
            <a:avLst/>
          </a:prstGeom>
          <a:solidFill>
            <a:srgbClr val="2D3D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61" name="Oval 60"/>
          <p:cNvSpPr/>
          <p:nvPr/>
        </p:nvSpPr>
        <p:spPr>
          <a:xfrm>
            <a:off x="9665208" y="1993392"/>
            <a:ext cx="73152" cy="73152"/>
          </a:xfrm>
          <a:prstGeom prst="ellipse">
            <a:avLst/>
          </a:prstGeom>
          <a:solidFill>
            <a:srgbClr val="FF5F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2" name="Oval 61"/>
          <p:cNvSpPr/>
          <p:nvPr/>
        </p:nvSpPr>
        <p:spPr>
          <a:xfrm>
            <a:off x="9784080" y="1993392"/>
            <a:ext cx="73152" cy="73152"/>
          </a:xfrm>
          <a:prstGeom prst="ellipse">
            <a:avLst/>
          </a:prstGeom>
          <a:solidFill>
            <a:srgbClr val="FEBB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3" name="Oval 62"/>
          <p:cNvSpPr/>
          <p:nvPr/>
        </p:nvSpPr>
        <p:spPr>
          <a:xfrm>
            <a:off x="9902952" y="1993392"/>
            <a:ext cx="73152" cy="73152"/>
          </a:xfrm>
          <a:prstGeom prst="ellipse">
            <a:avLst/>
          </a:prstGeom>
          <a:solidFill>
            <a:srgbClr val="28C8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4" name="Rectangle 63"/>
          <p:cNvSpPr/>
          <p:nvPr/>
        </p:nvSpPr>
        <p:spPr>
          <a:xfrm>
            <a:off x="9692640" y="2240280"/>
            <a:ext cx="1828800" cy="54864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5" name="Rectangle 64"/>
          <p:cNvSpPr/>
          <p:nvPr/>
        </p:nvSpPr>
        <p:spPr>
          <a:xfrm>
            <a:off x="9692640" y="2404872"/>
            <a:ext cx="1645920" cy="54864"/>
          </a:xfrm>
          <a:prstGeom prst="rect">
            <a:avLst/>
          </a:prstGeom>
          <a:solidFill>
            <a:srgbClr val="B8C2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6" name="Rectangle 65"/>
          <p:cNvSpPr/>
          <p:nvPr/>
        </p:nvSpPr>
        <p:spPr>
          <a:xfrm>
            <a:off x="9692640" y="2569464"/>
            <a:ext cx="1463040" cy="54864"/>
          </a:xfrm>
          <a:prstGeom prst="rect">
            <a:avLst/>
          </a:prstGeom>
          <a:solidFill>
            <a:srgbClr val="7E8B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TextBox 66"/>
          <p:cNvSpPr txBox="1"/>
          <p:nvPr/>
        </p:nvSpPr>
        <p:spPr>
          <a:xfrm>
            <a:off x="9509760" y="2697480"/>
            <a:ext cx="219456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맑은 고딕"/>
              </a:rPr>
              <a:t>Remote Access PC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9509760" y="2971800"/>
            <a:ext cx="2194560" cy="175433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900" b="0" dirty="0">
                <a:solidFill>
                  <a:srgbClr val="B8C2D9"/>
                </a:solidFill>
                <a:latin typeface="맑은 고딕"/>
              </a:rPr>
              <a:t>Web Browser · </a:t>
            </a:r>
            <a:r>
              <a:rPr lang="ko-KR" altLang="en-US" sz="900" dirty="0" err="1">
                <a:solidFill>
                  <a:srgbClr val="B8C2D9"/>
                </a:solidFill>
                <a:latin typeface="맑은 고딕"/>
              </a:rPr>
              <a:t>내부망</a:t>
            </a:r>
            <a:r>
              <a:rPr lang="en-US" altLang="ko-KR" sz="900" dirty="0">
                <a:solidFill>
                  <a:srgbClr val="B8C2D9"/>
                </a:solidFill>
                <a:latin typeface="맑은 고딕"/>
              </a:rPr>
              <a:t>(</a:t>
            </a:r>
            <a:r>
              <a:rPr lang="ko-KR" altLang="en-US" sz="900" dirty="0" err="1">
                <a:solidFill>
                  <a:srgbClr val="B8C2D9"/>
                </a:solidFill>
                <a:latin typeface="맑은 고딕"/>
              </a:rPr>
              <a:t>페쇄네트워크</a:t>
            </a:r>
            <a:r>
              <a:rPr lang="en-US" altLang="ko-KR" sz="900" dirty="0">
                <a:solidFill>
                  <a:srgbClr val="B8C2D9"/>
                </a:solidFill>
                <a:latin typeface="맑은 고딕"/>
              </a:rPr>
              <a:t>)</a:t>
            </a:r>
            <a:endParaRPr sz="900" b="0" dirty="0">
              <a:solidFill>
                <a:srgbClr val="B8C2D9"/>
              </a:solidFill>
              <a:latin typeface="맑은 고딕"/>
            </a:endParaRPr>
          </a:p>
        </p:txBody>
      </p:sp>
      <p:sp>
        <p:nvSpPr>
          <p:cNvPr id="69" name="Trapezoid 68"/>
          <p:cNvSpPr/>
          <p:nvPr/>
        </p:nvSpPr>
        <p:spPr>
          <a:xfrm rot="10800000">
            <a:off x="9372600" y="3273552"/>
            <a:ext cx="2468880" cy="164592"/>
          </a:xfrm>
          <a:prstGeom prst="trapezoid">
            <a:avLst/>
          </a:prstGeom>
          <a:solidFill>
            <a:srgbClr val="3A4A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70" name="TextBox 69"/>
          <p:cNvSpPr txBox="1"/>
          <p:nvPr/>
        </p:nvSpPr>
        <p:spPr>
          <a:xfrm>
            <a:off x="9235440" y="3703320"/>
            <a:ext cx="2743200" cy="544765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lang="ko-KR" altLang="en-US" sz="1100" b="1" dirty="0" err="1">
                <a:solidFill>
                  <a:srgbClr val="7CE29E"/>
                </a:solidFill>
                <a:latin typeface="맑은 고딕"/>
              </a:rPr>
              <a:t>내부망</a:t>
            </a:r>
            <a:r>
              <a:rPr lang="ko-KR" altLang="en-US" sz="1100" b="1" dirty="0">
                <a:solidFill>
                  <a:srgbClr val="7CE29E"/>
                </a:solidFill>
                <a:latin typeface="맑은 고딕"/>
              </a:rPr>
              <a:t> 접근</a:t>
            </a:r>
            <a:r>
              <a:rPr lang="en-US" altLang="ko-KR" sz="1100" b="1" dirty="0">
                <a:solidFill>
                  <a:srgbClr val="7CE29E"/>
                </a:solidFill>
                <a:latin typeface="맑은 고딕"/>
              </a:rPr>
              <a:t>(</a:t>
            </a:r>
            <a:r>
              <a:rPr lang="ko-KR" altLang="en-US" sz="1100" b="1" dirty="0">
                <a:solidFill>
                  <a:srgbClr val="7CE29E"/>
                </a:solidFill>
                <a:latin typeface="맑은 고딕"/>
              </a:rPr>
              <a:t>폐쇄 네트워크 운영</a:t>
            </a:r>
            <a:r>
              <a:rPr lang="en-US" altLang="ko-KR" sz="1100" b="1" dirty="0">
                <a:solidFill>
                  <a:srgbClr val="7CE29E"/>
                </a:solidFill>
                <a:latin typeface="맑은 고딕"/>
              </a:rPr>
              <a:t>), </a:t>
            </a:r>
            <a:r>
              <a:rPr lang="ko-KR" altLang="en-US" sz="1100" b="1" dirty="0">
                <a:solidFill>
                  <a:srgbClr val="7CE29E"/>
                </a:solidFill>
                <a:latin typeface="맑은 고딕"/>
              </a:rPr>
              <a:t>접속</a:t>
            </a:r>
            <a:r>
              <a:rPr lang="en-US" altLang="ko-KR" sz="1100" b="1" dirty="0">
                <a:solidFill>
                  <a:srgbClr val="7CE29E"/>
                </a:solidFill>
                <a:latin typeface="맑은 고딕"/>
              </a:rPr>
              <a:t>ID</a:t>
            </a:r>
            <a:r>
              <a:rPr lang="ko-KR" altLang="en-US" sz="1100" b="1" dirty="0">
                <a:solidFill>
                  <a:srgbClr val="7CE29E"/>
                </a:solidFill>
                <a:latin typeface="맑은 고딕"/>
              </a:rPr>
              <a:t>별 정보접근 제한</a:t>
            </a:r>
            <a:r>
              <a:rPr lang="en-US" altLang="ko-KR" sz="1100" b="1" dirty="0">
                <a:solidFill>
                  <a:srgbClr val="7CE29E"/>
                </a:solidFill>
                <a:latin typeface="맑은 고딕"/>
              </a:rPr>
              <a:t>,</a:t>
            </a:r>
            <a:br>
              <a:rPr lang="en-US" altLang="ko-KR" sz="1100" b="1" dirty="0">
                <a:solidFill>
                  <a:srgbClr val="7CE29E"/>
                </a:solidFill>
                <a:latin typeface="맑은 고딕"/>
              </a:rPr>
            </a:br>
            <a:r>
              <a:rPr lang="ko-KR" altLang="en-US" sz="1100" b="1" dirty="0">
                <a:solidFill>
                  <a:srgbClr val="7CE29E"/>
                </a:solidFill>
                <a:latin typeface="맑은 고딕"/>
              </a:rPr>
              <a:t>허가된 </a:t>
            </a:r>
            <a:r>
              <a:rPr lang="en-US" altLang="ko-KR" sz="1100" b="1" dirty="0">
                <a:solidFill>
                  <a:srgbClr val="7CE29E"/>
                </a:solidFill>
                <a:latin typeface="맑은 고딕"/>
              </a:rPr>
              <a:t>ID</a:t>
            </a:r>
            <a:r>
              <a:rPr lang="ko-KR" altLang="en-US" sz="1100" b="1" dirty="0">
                <a:solidFill>
                  <a:srgbClr val="7CE29E"/>
                </a:solidFill>
                <a:latin typeface="맑은 고딕"/>
              </a:rPr>
              <a:t>에 대해서 </a:t>
            </a:r>
            <a:r>
              <a:rPr lang="ko-KR" altLang="en-US" sz="1100" b="1" dirty="0" err="1">
                <a:solidFill>
                  <a:srgbClr val="7CE29E"/>
                </a:solidFill>
                <a:latin typeface="맑은 고딕"/>
              </a:rPr>
              <a:t>외부망</a:t>
            </a:r>
            <a:r>
              <a:rPr lang="ko-KR" altLang="en-US" sz="1100" b="1" dirty="0">
                <a:solidFill>
                  <a:srgbClr val="7CE29E"/>
                </a:solidFill>
                <a:latin typeface="맑은 고딕"/>
              </a:rPr>
              <a:t> 접근가능</a:t>
            </a:r>
            <a:endParaRPr sz="1100" b="1" dirty="0">
              <a:solidFill>
                <a:srgbClr val="7CE29E"/>
              </a:solidFill>
              <a:latin typeface="맑은 고딕"/>
            </a:endParaRPr>
          </a:p>
        </p:txBody>
      </p:sp>
      <p:sp>
        <p:nvSpPr>
          <p:cNvPr id="71" name="Right Arrow 70"/>
          <p:cNvSpPr/>
          <p:nvPr/>
        </p:nvSpPr>
        <p:spPr>
          <a:xfrm>
            <a:off x="2011680" y="2596896"/>
            <a:ext cx="914400" cy="292608"/>
          </a:xfrm>
          <a:prstGeom prst="rightArrow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72" name="TextBox 71"/>
          <p:cNvSpPr txBox="1"/>
          <p:nvPr/>
        </p:nvSpPr>
        <p:spPr>
          <a:xfrm>
            <a:off x="2011680" y="2240280"/>
            <a:ext cx="91440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100" b="1">
                <a:solidFill>
                  <a:srgbClr val="4FC3F7"/>
                </a:solidFill>
                <a:latin typeface="맑은 고딕"/>
              </a:rPr>
              <a:t>Modbus TCP / Proprietary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2011680" y="2944368"/>
            <a:ext cx="91440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900" b="0">
                <a:solidFill>
                  <a:srgbClr val="B8C2D9"/>
                </a:solidFill>
                <a:latin typeface="맑은 고딕"/>
              </a:rPr>
              <a:t>(Honeywell 제어 LAN)</a:t>
            </a:r>
          </a:p>
        </p:txBody>
      </p:sp>
      <p:sp>
        <p:nvSpPr>
          <p:cNvPr id="74" name="Right Arrow 73"/>
          <p:cNvSpPr/>
          <p:nvPr/>
        </p:nvSpPr>
        <p:spPr>
          <a:xfrm>
            <a:off x="4663440" y="2596896"/>
            <a:ext cx="822960" cy="292608"/>
          </a:xfrm>
          <a:prstGeom prst="rightArrow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75" name="TextBox 74"/>
          <p:cNvSpPr txBox="1"/>
          <p:nvPr/>
        </p:nvSpPr>
        <p:spPr>
          <a:xfrm>
            <a:off x="4663440" y="2240280"/>
            <a:ext cx="82296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100" b="1">
                <a:solidFill>
                  <a:srgbClr val="FFB74D"/>
                </a:solidFill>
                <a:latin typeface="맑은 고딕"/>
              </a:rPr>
              <a:t>OPC UA Client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663440" y="2944368"/>
            <a:ext cx="82296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900" b="0">
                <a:solidFill>
                  <a:srgbClr val="B8C2D9"/>
                </a:solidFill>
                <a:latin typeface="맑은 고딕"/>
              </a:rPr>
              <a:t>(1,800+ 태그 구독)</a:t>
            </a:r>
          </a:p>
        </p:txBody>
      </p:sp>
      <p:sp>
        <p:nvSpPr>
          <p:cNvPr id="77" name="Left-Right Arrow 76"/>
          <p:cNvSpPr/>
          <p:nvPr/>
        </p:nvSpPr>
        <p:spPr>
          <a:xfrm>
            <a:off x="8321040" y="2596896"/>
            <a:ext cx="1097280" cy="292608"/>
          </a:xfrm>
          <a:prstGeom prst="leftRightArrow">
            <a:avLst/>
          </a:prstGeom>
          <a:solidFill>
            <a:srgbClr val="7CE2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78" name="TextBox 77"/>
          <p:cNvSpPr txBox="1"/>
          <p:nvPr/>
        </p:nvSpPr>
        <p:spPr>
          <a:xfrm>
            <a:off x="8321040" y="2240280"/>
            <a:ext cx="109728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100" b="1">
                <a:solidFill>
                  <a:srgbClr val="7CE29E"/>
                </a:solidFill>
                <a:latin typeface="맑은 고딕"/>
              </a:rPr>
              <a:t>HTTPS + SSE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8321040" y="2944368"/>
            <a:ext cx="109728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900" b="0">
                <a:solidFill>
                  <a:srgbClr val="B8C2D9"/>
                </a:solidFill>
                <a:latin typeface="맑은 고딕"/>
              </a:rPr>
              <a:t>(채팅 · 대시보드)</a:t>
            </a:r>
          </a:p>
        </p:txBody>
      </p:sp>
      <p:sp>
        <p:nvSpPr>
          <p:cNvPr id="80" name="Rectangle 79"/>
          <p:cNvSpPr/>
          <p:nvPr/>
        </p:nvSpPr>
        <p:spPr>
          <a:xfrm>
            <a:off x="457200" y="4937760"/>
            <a:ext cx="5669280" cy="146304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81" name="TextBox 80"/>
          <p:cNvSpPr txBox="1"/>
          <p:nvPr/>
        </p:nvSpPr>
        <p:spPr>
          <a:xfrm>
            <a:off x="640080" y="4983480"/>
            <a:ext cx="548640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1">
                <a:solidFill>
                  <a:srgbClr val="4FC3F7"/>
                </a:solidFill>
                <a:latin typeface="맑은 고딕"/>
              </a:rPr>
              <a:t>통신 채널 &amp; 보안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40080" y="5257800"/>
            <a:ext cx="5486400" cy="109728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000">
                <a:solidFill>
                  <a:srgbClr val="FFFFFF"/>
                </a:solidFill>
                <a:latin typeface="맑은 고딕"/>
              </a:rPr>
              <a:t>• HC900 → R530 : Honeywell 제어 LAN (Modbus TCP)</a:t>
            </a:r>
          </a:p>
          <a:p>
            <a:pPr algn="l">
              <a:spcAft>
                <a:spcPts val="300"/>
              </a:spcAft>
            </a:pPr>
            <a:r>
              <a:rPr sz="1000">
                <a:solidFill>
                  <a:srgbClr val="FFFFFF"/>
                </a:solidFill>
                <a:latin typeface="맑은 고딕"/>
              </a:rPr>
              <a:t>• R530 → EC : OPC UA Client · 인증서 기반 보안</a:t>
            </a:r>
          </a:p>
          <a:p>
            <a:pPr algn="l">
              <a:spcAft>
                <a:spcPts val="300"/>
              </a:spcAft>
            </a:pPr>
            <a:r>
              <a:rPr sz="1000">
                <a:solidFill>
                  <a:srgbClr val="FFFFFF"/>
                </a:solidFill>
                <a:latin typeface="맑은 고딕"/>
              </a:rPr>
              <a:t>• EC → 외부 : OPC UA Server 재공급 (SCADA/MES)</a:t>
            </a:r>
          </a:p>
          <a:p>
            <a:pPr algn="l">
              <a:spcAft>
                <a:spcPts val="300"/>
              </a:spcAft>
            </a:pPr>
            <a:r>
              <a:rPr sz="1000">
                <a:solidFill>
                  <a:srgbClr val="FFFFFF"/>
                </a:solidFill>
                <a:latin typeface="맑은 고딕"/>
              </a:rPr>
              <a:t>• EC ↔ Remote : HTTPS:5000 · SSE 스트리밍</a:t>
            </a:r>
          </a:p>
          <a:p>
            <a:pPr algn="l">
              <a:spcAft>
                <a:spcPts val="300"/>
              </a:spcAft>
            </a:pPr>
            <a:r>
              <a:rPr sz="1000">
                <a:solidFill>
                  <a:srgbClr val="FFFFFF"/>
                </a:solidFill>
                <a:latin typeface="맑은 고딕"/>
              </a:rPr>
              <a:t>• 외부 접속 : WireGuard VPN 또는 Tailscale 메시</a:t>
            </a:r>
          </a:p>
        </p:txBody>
      </p:sp>
      <p:sp>
        <p:nvSpPr>
          <p:cNvPr id="83" name="Rectangle 82"/>
          <p:cNvSpPr/>
          <p:nvPr/>
        </p:nvSpPr>
        <p:spPr>
          <a:xfrm>
            <a:off x="6309360" y="4937760"/>
            <a:ext cx="5394960" cy="146304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84" name="TextBox 83"/>
          <p:cNvSpPr txBox="1"/>
          <p:nvPr/>
        </p:nvSpPr>
        <p:spPr>
          <a:xfrm>
            <a:off x="6492240" y="4983480"/>
            <a:ext cx="502920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1">
                <a:solidFill>
                  <a:srgbClr val="FFB74D"/>
                </a:solidFill>
                <a:latin typeface="맑은 고딕"/>
              </a:rPr>
              <a:t>내부 IP 할당 (192.168.0.0/24)</a:t>
            </a:r>
          </a:p>
        </p:txBody>
      </p:sp>
      <p:sp>
        <p:nvSpPr>
          <p:cNvPr id="85" name="Rectangle 84"/>
          <p:cNvSpPr/>
          <p:nvPr/>
        </p:nvSpPr>
        <p:spPr>
          <a:xfrm>
            <a:off x="6492240" y="5285232"/>
            <a:ext cx="5029200" cy="20116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86" name="TextBox 85"/>
          <p:cNvSpPr txBox="1"/>
          <p:nvPr/>
        </p:nvSpPr>
        <p:spPr>
          <a:xfrm>
            <a:off x="6629400" y="5285232"/>
            <a:ext cx="2743200" cy="201168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000" b="0">
                <a:solidFill>
                  <a:srgbClr val="FFFFFF"/>
                </a:solidFill>
                <a:latin typeface="맑은 고딕"/>
              </a:rPr>
              <a:t>Internet Router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9418320" y="5285232"/>
            <a:ext cx="2011680" cy="201168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000" b="1">
                <a:solidFill>
                  <a:srgbClr val="4FC3F7"/>
                </a:solidFill>
                <a:latin typeface="맑은 고딕"/>
              </a:rPr>
              <a:t>192.168.0.1</a:t>
            </a:r>
          </a:p>
        </p:txBody>
      </p:sp>
      <p:sp>
        <p:nvSpPr>
          <p:cNvPr id="88" name="Rectangle 87"/>
          <p:cNvSpPr/>
          <p:nvPr/>
        </p:nvSpPr>
        <p:spPr>
          <a:xfrm>
            <a:off x="6492240" y="5486400"/>
            <a:ext cx="5029200" cy="201168"/>
          </a:xfrm>
          <a:prstGeom prst="rect">
            <a:avLst/>
          </a:prstGeom>
          <a:solidFill>
            <a:srgbClr val="151E3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89" name="TextBox 88"/>
          <p:cNvSpPr txBox="1"/>
          <p:nvPr/>
        </p:nvSpPr>
        <p:spPr>
          <a:xfrm>
            <a:off x="6629400" y="5486400"/>
            <a:ext cx="2743200" cy="201168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000" b="0">
                <a:solidFill>
                  <a:srgbClr val="FFFFFF"/>
                </a:solidFill>
                <a:latin typeface="맑은 고딕"/>
              </a:rPr>
              <a:t>HC900 Controller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9418320" y="5486400"/>
            <a:ext cx="2011680" cy="201168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000" b="1">
                <a:solidFill>
                  <a:srgbClr val="4FC3F7"/>
                </a:solidFill>
                <a:latin typeface="맑은 고딕"/>
              </a:rPr>
              <a:t>192.168.0.20</a:t>
            </a:r>
          </a:p>
        </p:txBody>
      </p:sp>
      <p:sp>
        <p:nvSpPr>
          <p:cNvPr id="91" name="Rectangle 90"/>
          <p:cNvSpPr/>
          <p:nvPr/>
        </p:nvSpPr>
        <p:spPr>
          <a:xfrm>
            <a:off x="6492240" y="5687568"/>
            <a:ext cx="5029200" cy="20116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92" name="TextBox 91"/>
          <p:cNvSpPr txBox="1"/>
          <p:nvPr/>
        </p:nvSpPr>
        <p:spPr>
          <a:xfrm>
            <a:off x="6629400" y="5687568"/>
            <a:ext cx="2743200" cy="201168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000" b="0">
                <a:solidFill>
                  <a:srgbClr val="FFFFFF"/>
                </a:solidFill>
                <a:latin typeface="맑은 고딕"/>
              </a:rPr>
              <a:t>Experion HS R530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9418320" y="5687568"/>
            <a:ext cx="2011680" cy="201168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000" b="1">
                <a:solidFill>
                  <a:srgbClr val="4FC3F7"/>
                </a:solidFill>
                <a:latin typeface="맑은 고딕"/>
              </a:rPr>
              <a:t>192.168.0.50</a:t>
            </a:r>
          </a:p>
        </p:txBody>
      </p:sp>
      <p:sp>
        <p:nvSpPr>
          <p:cNvPr id="94" name="Rectangle 93"/>
          <p:cNvSpPr/>
          <p:nvPr/>
        </p:nvSpPr>
        <p:spPr>
          <a:xfrm>
            <a:off x="6492240" y="5888736"/>
            <a:ext cx="5029200" cy="201168"/>
          </a:xfrm>
          <a:prstGeom prst="rect">
            <a:avLst/>
          </a:prstGeom>
          <a:solidFill>
            <a:srgbClr val="151E3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95" name="TextBox 94"/>
          <p:cNvSpPr txBox="1"/>
          <p:nvPr/>
        </p:nvSpPr>
        <p:spPr>
          <a:xfrm>
            <a:off x="6629400" y="5888736"/>
            <a:ext cx="2743200" cy="201168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000" b="0">
                <a:solidFill>
                  <a:srgbClr val="FFFFFF"/>
                </a:solidFill>
                <a:latin typeface="맑은 고딕"/>
              </a:rPr>
              <a:t>ExperionCrawler (DGX)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9418320" y="5888736"/>
            <a:ext cx="2011680" cy="201168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000" b="1">
                <a:solidFill>
                  <a:srgbClr val="4FC3F7"/>
                </a:solidFill>
                <a:latin typeface="맑은 고딕"/>
              </a:rPr>
              <a:t>192.168.0.132</a:t>
            </a:r>
          </a:p>
        </p:txBody>
      </p:sp>
      <p:sp>
        <p:nvSpPr>
          <p:cNvPr id="97" name="Rectangle 96"/>
          <p:cNvSpPr/>
          <p:nvPr/>
        </p:nvSpPr>
        <p:spPr>
          <a:xfrm>
            <a:off x="6492240" y="6089904"/>
            <a:ext cx="5029200" cy="20116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98" name="TextBox 97"/>
          <p:cNvSpPr txBox="1"/>
          <p:nvPr/>
        </p:nvSpPr>
        <p:spPr>
          <a:xfrm>
            <a:off x="6629400" y="6089904"/>
            <a:ext cx="2743200" cy="201168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000" b="0">
                <a:solidFill>
                  <a:srgbClr val="FFFFFF"/>
                </a:solidFill>
                <a:latin typeface="맑은 고딕"/>
              </a:rPr>
              <a:t>개발 PC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9418320" y="6089904"/>
            <a:ext cx="2011680" cy="201168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000" b="1">
                <a:solidFill>
                  <a:srgbClr val="4FC3F7"/>
                </a:solidFill>
                <a:latin typeface="맑은 고딕"/>
              </a:rPr>
              <a:t>192.168.0.7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57200" y="228600"/>
            <a:ext cx="822960" cy="50292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/>
            <a:r>
              <a:rPr sz="2200" b="1">
                <a:solidFill>
                  <a:srgbClr val="0F172A"/>
                </a:solidFill>
                <a:latin typeface="맑은 고딕"/>
              </a:rPr>
              <a:t>09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17320" y="228600"/>
            <a:ext cx="731520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1">
                <a:solidFill>
                  <a:srgbClr val="4FC3F7"/>
                </a:solidFill>
                <a:latin typeface="맑은 고딕"/>
              </a:rPr>
              <a:t>SECTION 03 · 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17320" y="411480"/>
            <a:ext cx="100584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맑은 고딕"/>
              </a:rPr>
              <a:t>시스템 아키텍처 (논리 계층)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7320" y="841248"/>
            <a:ext cx="10058400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B8C2D9"/>
                </a:solidFill>
                <a:latin typeface="맑은 고딕"/>
              </a:rPr>
              <a:t>데이터 수집 → 저장 → 지능형 인터페이스 3계층 구조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0" y="6446520"/>
            <a:ext cx="109728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/>
            <a:r>
              <a:rPr sz="1000" b="0">
                <a:solidFill>
                  <a:srgbClr val="7E8BA8"/>
                </a:solidFill>
                <a:latin typeface="맑은 고딕"/>
              </a:rPr>
              <a:t>9 / 14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6400800"/>
            <a:ext cx="11247120" cy="18288"/>
          </a:xfrm>
          <a:prstGeom prst="rect">
            <a:avLst/>
          </a:prstGeom>
          <a:solidFill>
            <a:srgbClr val="2D3D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371600"/>
            <a:ext cx="2743200" cy="310896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57200" y="1371600"/>
            <a:ext cx="2743200" cy="54864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594360" y="1371600"/>
            <a:ext cx="2560320" cy="5486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200" b="1">
                <a:solidFill>
                  <a:srgbClr val="0F172A"/>
                </a:solidFill>
                <a:latin typeface="맑은 고딕"/>
              </a:rPr>
              <a:t>Layer 1 · Field &amp; Control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4360" y="2057400"/>
            <a:ext cx="2560320" cy="233172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6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HC900 Controller</a:t>
            </a:r>
          </a:p>
          <a:p>
            <a:pPr algn="l">
              <a:spcAft>
                <a:spcPts val="6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Experion HS R530</a:t>
            </a:r>
          </a:p>
          <a:p>
            <a:pPr algn="l">
              <a:spcAft>
                <a:spcPts val="6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현장 계기 1,800+ 태그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3209544" y="2788920"/>
            <a:ext cx="118872" cy="274320"/>
          </a:xfrm>
          <a:prstGeom prst="rightArrow">
            <a:avLst/>
          </a:prstGeom>
          <a:solidFill>
            <a:srgbClr val="4FC3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3337560" y="1371600"/>
            <a:ext cx="2743200" cy="310896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6" name="Rectangle 15"/>
          <p:cNvSpPr/>
          <p:nvPr/>
        </p:nvSpPr>
        <p:spPr>
          <a:xfrm>
            <a:off x="3337560" y="1371600"/>
            <a:ext cx="2743200" cy="548640"/>
          </a:xfrm>
          <a:prstGeom prst="rect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3474720" y="1371600"/>
            <a:ext cx="2560320" cy="5486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200" b="1">
                <a:solidFill>
                  <a:srgbClr val="0F172A"/>
                </a:solidFill>
                <a:latin typeface="맑은 고딕"/>
              </a:rPr>
              <a:t>Layer 2 · Data Collection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474720" y="2057400"/>
            <a:ext cx="2560320" cy="233172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6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OPC UA Client (구독)</a:t>
            </a:r>
          </a:p>
          <a:p>
            <a:pPr algn="l">
              <a:spcAft>
                <a:spcPts val="6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OPC UA Server (재공급)</a:t>
            </a:r>
          </a:p>
          <a:p>
            <a:pPr algn="l">
              <a:spcAft>
                <a:spcPts val="6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Realtime · History · Fast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6089904" y="2788920"/>
            <a:ext cx="118872" cy="274320"/>
          </a:xfrm>
          <a:prstGeom prst="rightArrow">
            <a:avLst/>
          </a:prstGeom>
          <a:solidFill>
            <a:srgbClr val="4FC3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6217920" y="1371600"/>
            <a:ext cx="2743200" cy="310896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6217920" y="1371600"/>
            <a:ext cx="2743200" cy="548640"/>
          </a:xfrm>
          <a:prstGeom prst="rect">
            <a:avLst/>
          </a:prstGeom>
          <a:solidFill>
            <a:srgbClr val="7CE2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6355080" y="1371600"/>
            <a:ext cx="2560320" cy="5486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200" b="1">
                <a:solidFill>
                  <a:srgbClr val="0F172A"/>
                </a:solidFill>
                <a:latin typeface="맑은 고딕"/>
              </a:rPr>
              <a:t>Layer 3 · Storage &amp; AI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355080" y="2057400"/>
            <a:ext cx="2560320" cy="233172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6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TimescaleDB (시계열)</a:t>
            </a:r>
          </a:p>
          <a:p>
            <a:pPr algn="l">
              <a:spcAft>
                <a:spcPts val="6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Qdrant (벡터 KB×5)</a:t>
            </a:r>
          </a:p>
          <a:p>
            <a:pPr algn="l">
              <a:spcAft>
                <a:spcPts val="6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MCP Server (Python)</a:t>
            </a:r>
          </a:p>
          <a:p>
            <a:pPr algn="l">
              <a:spcAft>
                <a:spcPts val="6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vLLM 로컬 LLM</a:t>
            </a:r>
          </a:p>
        </p:txBody>
      </p:sp>
      <p:sp>
        <p:nvSpPr>
          <p:cNvPr id="24" name="Right Arrow 23"/>
          <p:cNvSpPr/>
          <p:nvPr/>
        </p:nvSpPr>
        <p:spPr>
          <a:xfrm>
            <a:off x="8970264" y="2788920"/>
            <a:ext cx="118872" cy="274320"/>
          </a:xfrm>
          <a:prstGeom prst="rightArrow">
            <a:avLst/>
          </a:prstGeom>
          <a:solidFill>
            <a:srgbClr val="4FC3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Rectangle 24"/>
          <p:cNvSpPr/>
          <p:nvPr/>
        </p:nvSpPr>
        <p:spPr>
          <a:xfrm>
            <a:off x="9098280" y="1371600"/>
            <a:ext cx="2743200" cy="310896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6" name="Rectangle 25"/>
          <p:cNvSpPr/>
          <p:nvPr/>
        </p:nvSpPr>
        <p:spPr>
          <a:xfrm>
            <a:off x="9098280" y="1371600"/>
            <a:ext cx="2743200" cy="548640"/>
          </a:xfrm>
          <a:prstGeom prst="rect">
            <a:avLst/>
          </a:prstGeom>
          <a:solidFill>
            <a:srgbClr val="4FC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9235440" y="1371600"/>
            <a:ext cx="2560320" cy="5486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/>
            <a:r>
              <a:rPr sz="1200" b="1">
                <a:solidFill>
                  <a:srgbClr val="0F172A"/>
                </a:solidFill>
                <a:latin typeface="맑은 고딕"/>
              </a:rPr>
              <a:t>Layer 4 · User Interface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235440" y="2057400"/>
            <a:ext cx="2560320" cy="233172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6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채팅 (자연어 + 도구)</a:t>
            </a:r>
          </a:p>
          <a:p>
            <a:pPr algn="l">
              <a:spcAft>
                <a:spcPts val="6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RAG 관리 (KB 업로드)</a:t>
            </a:r>
          </a:p>
          <a:p>
            <a:pPr algn="l">
              <a:spcAft>
                <a:spcPts val="6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운영 대시보드</a:t>
            </a:r>
          </a:p>
          <a:p>
            <a:pPr algn="l">
              <a:spcAft>
                <a:spcPts val="6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이력/실시간 조회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57200" y="4663440"/>
            <a:ext cx="11247120" cy="1645920"/>
          </a:xfrm>
          <a:prstGeom prst="rect">
            <a:avLst/>
          </a:prstGeom>
          <a:solidFill>
            <a:srgbClr val="1B263F"/>
          </a:solidFill>
          <a:ln w="9525">
            <a:solidFill>
              <a:srgbClr val="2D3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0" name="TextBox 29"/>
          <p:cNvSpPr txBox="1"/>
          <p:nvPr/>
        </p:nvSpPr>
        <p:spPr>
          <a:xfrm>
            <a:off x="640080" y="4754880"/>
            <a:ext cx="1097280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4FC3F7"/>
                </a:solidFill>
                <a:latin typeface="맑은 고딕"/>
              </a:rPr>
              <a:t>데이터 흐름 한눈에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0080" y="5120640"/>
            <a:ext cx="10972800" cy="1097280"/>
          </a:xfrm>
          <a:prstGeom prst="rect">
            <a:avLst/>
          </a:prstGeom>
          <a:noFill/>
        </p:spPr>
        <p:txBody>
          <a:bodyPr wrap="square" lIns="45720" t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OPC UA 구독 콜백 → ConcurrentDictionary → 500ms 배치 → TimescaleDB (커넥션 1개)</a:t>
            </a:r>
          </a:p>
          <a:p>
            <a:pPr algn="l">
              <a:spcAft>
                <a:spcPts val="4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히스토리 1분 스냅샷 → hypertable 자동 파티셔닝</a:t>
            </a:r>
          </a:p>
          <a:p>
            <a:pPr algn="l">
              <a:spcAft>
                <a:spcPts val="4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사용자 채팅 → 의도 분류 → SQL/Tool/RAG 자동 분기 → SSE 스트리밍 응답</a:t>
            </a:r>
          </a:p>
          <a:p>
            <a:pPr algn="l">
              <a:spcAft>
                <a:spcPts val="400"/>
              </a:spcAft>
            </a:pPr>
            <a:r>
              <a:rPr sz="1200">
                <a:solidFill>
                  <a:srgbClr val="FFFFFF"/>
                </a:solidFill>
                <a:latin typeface="맑은 고딕"/>
              </a:rPr>
              <a:t>• RAG 업로드 → Vision/PDF 파서 → 768-dim 임베딩 → Qdrant 업서트 (큐 워커)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2867</Words>
  <Application>Microsoft Office PowerPoint</Application>
  <PresentationFormat>와이드스크린</PresentationFormat>
  <Paragraphs>420</Paragraphs>
  <Slides>14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18" baseType="lpstr">
      <vt:lpstr>맑은 고딕</vt:lpstr>
      <vt:lpstr>Arial</vt:lpstr>
      <vt:lpstr>Calibri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subject/>
  <dc:creator/>
  <cp:keywords/>
  <dc:description>generated using python-pptx</dc:description>
  <cp:lastModifiedBy>8845hs</cp:lastModifiedBy>
  <cp:revision>7</cp:revision>
  <dcterms:created xsi:type="dcterms:W3CDTF">2013-01-27T09:14:16Z</dcterms:created>
  <dcterms:modified xsi:type="dcterms:W3CDTF">2026-05-14T03:12:52Z</dcterms:modified>
  <cp:category/>
</cp:coreProperties>
</file>